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media63.mp4" ContentType="video/mp4"/>
  <Override PartName="/ppt/media/image95.png" ContentType="image/png"/>
  <Override PartName="/ppt/media/image28.png" ContentType="image/png"/>
  <Override PartName="/ppt/media/image1.jpeg" ContentType="image/jpeg"/>
  <Override PartName="/ppt/media/image59.png" ContentType="image/png"/>
  <Override PartName="/ppt/media/image3.png" ContentType="image/png"/>
  <Override PartName="/ppt/media/image58.png" ContentType="image/png"/>
  <Override PartName="/ppt/media/image2.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64.jpeg" ContentType="image/jpe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jpeg" ContentType="image/jpeg"/>
  <Override PartName="/ppt/media/image5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6.png" ContentType="image/png"/>
  <Override PartName="/ppt/media/image57.png" ContentType="image/png"/>
  <Override PartName="/ppt/media/image60.png" ContentType="image/png"/>
  <Override PartName="/ppt/media/image61.png" ContentType="image/png"/>
  <Override PartName="/ppt/media/image62.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0.jpeg" ContentType="image/jpe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jpeg" ContentType="image/jpeg"/>
  <Override PartName="/ppt/media/image93.png" ContentType="image/png"/>
  <Override PartName="/ppt/media/image94.png" ContentType="image/png"/>
  <Override PartName="/ppt/media/image96.png" ContentType="image/png"/>
  <Override PartName="/ppt/media/image97.png" ContentType="image/png"/>
  <Override PartName="/ppt/media/image9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8288000" cy="10287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9A381582-4C6A-4276-82AA-265CE51D621A}"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58B773E-ECE0-4502-8493-15835ADAAB9F}"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574A242B-328D-4D45-8A6C-FAEB438612AC}"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A74F404E-DA15-484A-BB55-3A29AAD6B2CB}"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1F0EB45-C0EF-4045-B632-BBE4F9E56821}"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2C58C7EB-0D3D-4858-979A-0F5A92EB72CF}"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F6A65FA-1262-4606-BC34-9D637C88ED44}"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7F93FBD-09B0-4042-B8F1-E030BD9B5A10}"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7181964-174B-4034-A49D-ED088BF96812}"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A8D01B4-6FC4-4848-A74D-8B3DA93AD624}"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F1E9518-2043-4310-B02E-D53DCEA13E96}"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B47D820-D3E0-4F7F-900C-42B222CEA8DE}"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FFDA2041-E332-4E60-86BE-5F3FB3D7A448}"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hyperlink" Target="https://en.wikipedia.org/wiki/Wi-Fi" TargetMode="External"/><Relationship Id="rId3" Type="http://schemas.openxmlformats.org/officeDocument/2006/relationships/hyperlink" Target="https://en.wikipedia.org/wiki/TCP/IP_stack" TargetMode="External"/><Relationship Id="rId4" Type="http://schemas.openxmlformats.org/officeDocument/2006/relationships/hyperlink" Target="https://en.wikipedia.org/wiki/Microcontroller" TargetMode="External"/><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video" Target="../media/media63.mp4"/><Relationship Id="rId2" Type="http://schemas.microsoft.com/office/2007/relationships/media" Target="../media/media63.mp4"/><Relationship Id="rId3" Type="http://schemas.openxmlformats.org/officeDocument/2006/relationships/image" Target="../media/image64.jpeg"/><Relationship Id="rId4"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92.jpe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jpeg"/><Relationship Id="rId7"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Picture 2" descr=""/>
          <p:cNvPicPr/>
          <p:nvPr/>
        </p:nvPicPr>
        <p:blipFill>
          <a:blip r:embed="rId1"/>
          <a:srcRect l="0" t="7785" r="0" b="7785"/>
          <a:stretch/>
        </p:blipFill>
        <p:spPr>
          <a:xfrm>
            <a:off x="0" y="0"/>
            <a:ext cx="18287640" cy="10286640"/>
          </a:xfrm>
          <a:prstGeom prst="rect">
            <a:avLst/>
          </a:prstGeom>
          <a:ln w="0">
            <a:noFill/>
          </a:ln>
        </p:spPr>
      </p:pic>
      <p:pic>
        <p:nvPicPr>
          <p:cNvPr id="42" name="Picture 3" descr=""/>
          <p:cNvPicPr/>
          <p:nvPr/>
        </p:nvPicPr>
        <p:blipFill>
          <a:blip r:embed="rId2"/>
          <a:stretch/>
        </p:blipFill>
        <p:spPr>
          <a:xfrm>
            <a:off x="16282440" y="-190440"/>
            <a:ext cx="6004800" cy="6004800"/>
          </a:xfrm>
          <a:prstGeom prst="rect">
            <a:avLst/>
          </a:prstGeom>
          <a:ln w="0">
            <a:noFill/>
          </a:ln>
        </p:spPr>
      </p:pic>
      <p:grpSp>
        <p:nvGrpSpPr>
          <p:cNvPr id="43" name="Group 4"/>
          <p:cNvGrpSpPr/>
          <p:nvPr/>
        </p:nvGrpSpPr>
        <p:grpSpPr>
          <a:xfrm>
            <a:off x="2005560" y="609120"/>
            <a:ext cx="17461440" cy="9449280"/>
            <a:chOff x="2005560" y="609120"/>
            <a:chExt cx="17461440" cy="9449280"/>
          </a:xfrm>
        </p:grpSpPr>
        <p:sp>
          <p:nvSpPr>
            <p:cNvPr id="44" name="Freeform 5"/>
            <p:cNvSpPr/>
            <p:nvPr/>
          </p:nvSpPr>
          <p:spPr>
            <a:xfrm>
              <a:off x="2005560" y="609120"/>
              <a:ext cx="17461440" cy="9449280"/>
            </a:xfrm>
            <a:custGeom>
              <a:avLst/>
              <a:gdLst/>
              <a:ah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3000"/>
              </a:srgbClr>
            </a:solidFill>
            <a:ln w="0">
              <a:noFill/>
            </a:ln>
          </p:spPr>
          <p:style>
            <a:lnRef idx="0"/>
            <a:fillRef idx="0"/>
            <a:effectRef idx="0"/>
            <a:fontRef idx="minor"/>
          </p:style>
        </p:sp>
      </p:grpSp>
      <p:sp>
        <p:nvSpPr>
          <p:cNvPr id="45" name="TextBox 6"/>
          <p:cNvSpPr/>
          <p:nvPr/>
        </p:nvSpPr>
        <p:spPr>
          <a:xfrm>
            <a:off x="14509080" y="8075880"/>
            <a:ext cx="3991320" cy="1083960"/>
          </a:xfrm>
          <a:prstGeom prst="rect">
            <a:avLst/>
          </a:prstGeom>
          <a:noFill/>
          <a:ln w="0">
            <a:noFill/>
          </a:ln>
        </p:spPr>
        <p:style>
          <a:lnRef idx="0"/>
          <a:fillRef idx="0"/>
          <a:effectRef idx="0"/>
          <a:fontRef idx="minor"/>
        </p:style>
        <p:txBody>
          <a:bodyPr lIns="0" rIns="0" tIns="0" bIns="0" anchor="t">
            <a:spAutoFit/>
          </a:bodyPr>
          <a:p>
            <a:pPr>
              <a:lnSpc>
                <a:spcPts val="4269"/>
              </a:lnSpc>
              <a:buNone/>
            </a:pPr>
            <a:endParaRPr b="0" lang="en-US" sz="3050" spc="-1" strike="noStrike">
              <a:latin typeface="Arial"/>
            </a:endParaRPr>
          </a:p>
          <a:p>
            <a:pPr>
              <a:lnSpc>
                <a:spcPts val="4269"/>
              </a:lnSpc>
              <a:buNone/>
            </a:pPr>
            <a:r>
              <a:rPr b="0" lang="en-US" sz="3050" spc="-1" strike="noStrike">
                <a:solidFill>
                  <a:srgbClr val="db6443"/>
                </a:solidFill>
                <a:latin typeface="Barabara"/>
              </a:rPr>
              <a:t>B_TEAM</a:t>
            </a:r>
            <a:endParaRPr b="0" lang="en-US" sz="3050" spc="-1" strike="noStrike">
              <a:latin typeface="Arial"/>
            </a:endParaRPr>
          </a:p>
        </p:txBody>
      </p:sp>
      <p:sp>
        <p:nvSpPr>
          <p:cNvPr id="46" name="TextBox 7"/>
          <p:cNvSpPr/>
          <p:nvPr/>
        </p:nvSpPr>
        <p:spPr>
          <a:xfrm>
            <a:off x="3688920" y="3015360"/>
            <a:ext cx="11692080" cy="2722320"/>
          </a:xfrm>
          <a:prstGeom prst="rect">
            <a:avLst/>
          </a:prstGeom>
          <a:noFill/>
          <a:ln w="0">
            <a:noFill/>
          </a:ln>
        </p:spPr>
        <p:style>
          <a:lnRef idx="0"/>
          <a:fillRef idx="0"/>
          <a:effectRef idx="0"/>
          <a:fontRef idx="minor"/>
        </p:style>
        <p:txBody>
          <a:bodyPr lIns="0" rIns="0" tIns="0" bIns="0" anchor="t">
            <a:spAutoFit/>
          </a:bodyPr>
          <a:p>
            <a:pPr algn="ctr">
              <a:lnSpc>
                <a:spcPts val="7146"/>
              </a:lnSpc>
              <a:buNone/>
            </a:pPr>
            <a:r>
              <a:rPr b="0" lang="en-US" sz="5110" spc="-1" strike="noStrike">
                <a:solidFill>
                  <a:srgbClr val="ffffff"/>
                </a:solidFill>
                <a:latin typeface="Black Ops One"/>
              </a:rPr>
              <a:t> </a:t>
            </a:r>
            <a:r>
              <a:rPr b="0" lang="en-US" sz="5110" spc="-1" strike="noStrike">
                <a:solidFill>
                  <a:srgbClr val="ffffff"/>
                </a:solidFill>
                <a:latin typeface="Black Ops One"/>
              </a:rPr>
              <a:t>IOT Based</a:t>
            </a:r>
            <a:r>
              <a:rPr b="0" lang="en-US" sz="5110" spc="-1" strike="noStrike">
                <a:solidFill>
                  <a:srgbClr val="db6443"/>
                </a:solidFill>
                <a:latin typeface="Black Ops One"/>
              </a:rPr>
              <a:t> AGRICULTURE </a:t>
            </a:r>
            <a:r>
              <a:rPr b="0" lang="en-US" sz="5110" spc="-1" strike="noStrike">
                <a:solidFill>
                  <a:srgbClr val="ffffff"/>
                </a:solidFill>
                <a:latin typeface="Black Ops One"/>
              </a:rPr>
              <a:t>Control and</a:t>
            </a:r>
            <a:endParaRPr b="0" lang="en-US" sz="5110" spc="-1" strike="noStrike">
              <a:latin typeface="Arial"/>
            </a:endParaRPr>
          </a:p>
          <a:p>
            <a:pPr algn="ctr">
              <a:lnSpc>
                <a:spcPts val="7146"/>
              </a:lnSpc>
              <a:buNone/>
            </a:pPr>
            <a:r>
              <a:rPr b="0" lang="en-US" sz="5110" spc="-1" strike="noStrike">
                <a:solidFill>
                  <a:srgbClr val="ffffff"/>
                </a:solidFill>
                <a:latin typeface="Black Ops One"/>
              </a:rPr>
              <a:t> </a:t>
            </a:r>
            <a:r>
              <a:rPr b="0" lang="en-US" sz="5110" spc="-1" strike="noStrike">
                <a:solidFill>
                  <a:srgbClr val="db6443"/>
                </a:solidFill>
                <a:latin typeface="Black Ops One"/>
              </a:rPr>
              <a:t>Irrigation </a:t>
            </a:r>
            <a:endParaRPr b="0" lang="en-US" sz="511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Picture 2" descr=""/>
          <p:cNvPicPr/>
          <p:nvPr/>
        </p:nvPicPr>
        <p:blipFill>
          <a:blip r:embed="rId1"/>
          <a:srcRect l="0" t="8896" r="0" b="5589"/>
          <a:stretch/>
        </p:blipFill>
        <p:spPr>
          <a:xfrm>
            <a:off x="5583240" y="2282400"/>
            <a:ext cx="12530160" cy="6027120"/>
          </a:xfrm>
          <a:prstGeom prst="rect">
            <a:avLst/>
          </a:prstGeom>
          <a:ln w="0">
            <a:noFill/>
          </a:ln>
        </p:spPr>
      </p:pic>
      <p:sp>
        <p:nvSpPr>
          <p:cNvPr id="138" name="TextBox 3"/>
          <p:cNvSpPr/>
          <p:nvPr/>
        </p:nvSpPr>
        <p:spPr>
          <a:xfrm>
            <a:off x="1144440" y="986040"/>
            <a:ext cx="3702600" cy="2566800"/>
          </a:xfrm>
          <a:prstGeom prst="rect">
            <a:avLst/>
          </a:prstGeom>
          <a:noFill/>
          <a:ln w="0">
            <a:noFill/>
          </a:ln>
        </p:spPr>
        <p:style>
          <a:lnRef idx="0"/>
          <a:fillRef idx="0"/>
          <a:effectRef idx="0"/>
          <a:fontRef idx="minor"/>
        </p:style>
        <p:txBody>
          <a:bodyPr lIns="0" rIns="0" tIns="0" bIns="0" anchor="t">
            <a:spAutoFit/>
          </a:bodyPr>
          <a:p>
            <a:pPr algn="ctr">
              <a:lnSpc>
                <a:spcPts val="10108"/>
              </a:lnSpc>
              <a:buNone/>
            </a:pPr>
            <a:r>
              <a:rPr b="0" lang="en-US" sz="7219" spc="-1" strike="noStrike">
                <a:solidFill>
                  <a:srgbClr val="ffc400"/>
                </a:solidFill>
                <a:latin typeface="Roboto"/>
              </a:rPr>
              <a:t>ESP8266</a:t>
            </a:r>
            <a:endParaRPr b="0" lang="en-US" sz="7219" spc="-1" strike="noStrike">
              <a:latin typeface="Arial"/>
            </a:endParaRPr>
          </a:p>
        </p:txBody>
      </p:sp>
      <p:sp>
        <p:nvSpPr>
          <p:cNvPr id="139" name="TextBox 4"/>
          <p:cNvSpPr/>
          <p:nvPr/>
        </p:nvSpPr>
        <p:spPr>
          <a:xfrm>
            <a:off x="158760" y="3225960"/>
            <a:ext cx="11172240" cy="1297440"/>
          </a:xfrm>
          <a:prstGeom prst="rect">
            <a:avLst/>
          </a:prstGeom>
          <a:noFill/>
          <a:ln w="0">
            <a:noFill/>
          </a:ln>
        </p:spPr>
        <p:style>
          <a:lnRef idx="0"/>
          <a:fillRef idx="0"/>
          <a:effectRef idx="0"/>
          <a:fontRef idx="minor"/>
        </p:style>
        <p:txBody>
          <a:bodyPr lIns="0" rIns="0" tIns="0" bIns="0" anchor="t">
            <a:spAutoFit/>
          </a:bodyPr>
          <a:p>
            <a:pPr lvl="1" marL="798840" indent="-399240">
              <a:lnSpc>
                <a:spcPts val="5179"/>
              </a:lnSpc>
              <a:buClr>
                <a:srgbClr val="000000"/>
              </a:buClr>
              <a:buFont typeface="Arial"/>
              <a:buChar char="•"/>
            </a:pPr>
            <a:r>
              <a:rPr b="0" lang="en-US" sz="3700" spc="-1" strike="noStrike">
                <a:solidFill>
                  <a:srgbClr val="000000"/>
                </a:solidFill>
                <a:latin typeface="Open Sans"/>
              </a:rPr>
              <a:t>   </a:t>
            </a:r>
            <a:r>
              <a:rPr b="0" lang="en-US" sz="3700" spc="-1" strike="noStrike">
                <a:solidFill>
                  <a:srgbClr val="000000"/>
                </a:solidFill>
                <a:latin typeface="Open Sans"/>
              </a:rPr>
              <a:t>built-in 1 MiB </a:t>
            </a:r>
            <a:endParaRPr b="0" lang="en-US" sz="3700" spc="-1" strike="noStrike">
              <a:latin typeface="Arial"/>
            </a:endParaRPr>
          </a:p>
          <a:p>
            <a:pPr>
              <a:lnSpc>
                <a:spcPts val="5040"/>
              </a:lnSpc>
              <a:buNone/>
            </a:pPr>
            <a:r>
              <a:rPr b="0" lang="en-US" sz="3600" spc="-1" strike="noStrike">
                <a:solidFill>
                  <a:srgbClr val="000000"/>
                </a:solidFill>
                <a:latin typeface="Open Sans"/>
              </a:rPr>
              <a:t>          </a:t>
            </a:r>
            <a:r>
              <a:rPr b="0" lang="en-US" sz="3600" spc="-1" strike="noStrike">
                <a:solidFill>
                  <a:srgbClr val="000000"/>
                </a:solidFill>
                <a:latin typeface="Open Sans"/>
              </a:rPr>
              <a:t>flash memory</a:t>
            </a:r>
            <a:endParaRPr b="0" lang="en-US" sz="3600" spc="-1" strike="noStrike">
              <a:latin typeface="Arial"/>
            </a:endParaRPr>
          </a:p>
        </p:txBody>
      </p:sp>
      <p:sp>
        <p:nvSpPr>
          <p:cNvPr id="140" name="TextBox 5"/>
          <p:cNvSpPr/>
          <p:nvPr/>
        </p:nvSpPr>
        <p:spPr>
          <a:xfrm>
            <a:off x="307800" y="6683040"/>
            <a:ext cx="11172240" cy="1244520"/>
          </a:xfrm>
          <a:prstGeom prst="rect">
            <a:avLst/>
          </a:prstGeom>
          <a:noFill/>
          <a:ln w="0">
            <a:noFill/>
          </a:ln>
        </p:spPr>
        <p:style>
          <a:lnRef idx="0"/>
          <a:fillRef idx="0"/>
          <a:effectRef idx="0"/>
          <a:fontRef idx="minor"/>
        </p:style>
        <p:txBody>
          <a:bodyPr lIns="0" rIns="0" tIns="0" bIns="0" anchor="t">
            <a:spAutoFit/>
          </a:bodyPr>
          <a:p>
            <a:pPr lvl="1" marL="755640" indent="-378000">
              <a:lnSpc>
                <a:spcPts val="4901"/>
              </a:lnSpc>
              <a:buClr>
                <a:srgbClr val="000000"/>
              </a:buClr>
              <a:buFont typeface="Arial"/>
              <a:buChar char="•"/>
            </a:pPr>
            <a:r>
              <a:rPr b="0" lang="en-US" sz="3500" spc="-1" strike="noStrike">
                <a:solidFill>
                  <a:srgbClr val="000000"/>
                </a:solidFill>
                <a:latin typeface="Open Sans"/>
              </a:rPr>
              <a:t>Open source IoT </a:t>
            </a:r>
            <a:endParaRPr b="0" lang="en-US" sz="3500" spc="-1" strike="noStrike">
              <a:latin typeface="Arial"/>
            </a:endParaRPr>
          </a:p>
          <a:p>
            <a:pPr>
              <a:lnSpc>
                <a:spcPts val="4901"/>
              </a:lnSpc>
              <a:buNone/>
            </a:pPr>
            <a:r>
              <a:rPr b="0" lang="en-US" sz="3500" spc="-1" strike="noStrike">
                <a:solidFill>
                  <a:srgbClr val="000000"/>
                </a:solidFill>
                <a:latin typeface="Open Sans"/>
              </a:rPr>
              <a:t>       </a:t>
            </a:r>
            <a:r>
              <a:rPr b="0" lang="en-US" sz="3500" spc="-1" strike="noStrike">
                <a:solidFill>
                  <a:srgbClr val="000000"/>
                </a:solidFill>
                <a:latin typeface="Open Sans"/>
              </a:rPr>
              <a:t>Platform</a:t>
            </a:r>
            <a:endParaRPr b="0" lang="en-US" sz="3500" spc="-1" strike="noStrike">
              <a:latin typeface="Arial"/>
            </a:endParaRPr>
          </a:p>
        </p:txBody>
      </p:sp>
      <p:sp>
        <p:nvSpPr>
          <p:cNvPr id="141" name="TextBox 6"/>
          <p:cNvSpPr/>
          <p:nvPr/>
        </p:nvSpPr>
        <p:spPr>
          <a:xfrm>
            <a:off x="0" y="8656200"/>
            <a:ext cx="18287640" cy="1208520"/>
          </a:xfrm>
          <a:prstGeom prst="rect">
            <a:avLst/>
          </a:prstGeom>
          <a:noFill/>
          <a:ln w="0">
            <a:noFill/>
          </a:ln>
        </p:spPr>
        <p:style>
          <a:lnRef idx="0"/>
          <a:fillRef idx="0"/>
          <a:effectRef idx="0"/>
          <a:fontRef idx="minor"/>
        </p:style>
        <p:txBody>
          <a:bodyPr lIns="0" rIns="0" tIns="0" bIns="0" anchor="t">
            <a:spAutoFit/>
          </a:bodyPr>
          <a:p>
            <a:pPr algn="ctr">
              <a:lnSpc>
                <a:spcPts val="4759"/>
              </a:lnSpc>
              <a:buNone/>
            </a:pPr>
            <a:r>
              <a:rPr b="0" lang="en-US" sz="3400" spc="-1" strike="noStrike">
                <a:solidFill>
                  <a:srgbClr val="000000"/>
                </a:solidFill>
                <a:latin typeface="Canva Sans Bold"/>
              </a:rPr>
              <a:t>The ESP8266 is a low-cost </a:t>
            </a:r>
            <a:r>
              <a:rPr b="0" lang="en-US" sz="3400" spc="-1" strike="noStrike" u="sng">
                <a:solidFill>
                  <a:srgbClr val="0000ff"/>
                </a:solidFill>
                <a:uFillTx/>
                <a:latin typeface="Canva Sans Bold"/>
                <a:hlinkClick r:id="rId2"/>
              </a:rPr>
              <a:t>Wi-Fi</a:t>
            </a:r>
            <a:r>
              <a:rPr b="0" lang="en-US" sz="3400" spc="-1" strike="noStrike">
                <a:solidFill>
                  <a:srgbClr val="000000"/>
                </a:solidFill>
                <a:latin typeface="Canva Sans Bold"/>
              </a:rPr>
              <a:t> microchip, with built-in </a:t>
            </a:r>
            <a:r>
              <a:rPr b="0" lang="en-US" sz="3400" spc="-1" strike="noStrike" u="sng">
                <a:solidFill>
                  <a:srgbClr val="0000ff"/>
                </a:solidFill>
                <a:uFillTx/>
                <a:latin typeface="Canva Sans Bold"/>
                <a:hlinkClick r:id="rId3"/>
              </a:rPr>
              <a:t>TCP/IP networking software</a:t>
            </a:r>
            <a:r>
              <a:rPr b="0" lang="en-US" sz="3400" spc="-1" strike="noStrike">
                <a:solidFill>
                  <a:srgbClr val="000000"/>
                </a:solidFill>
                <a:latin typeface="Canva Sans Bold"/>
              </a:rPr>
              <a:t>, and </a:t>
            </a:r>
            <a:r>
              <a:rPr b="0" lang="en-US" sz="3400" spc="-1" strike="noStrike" u="sng">
                <a:solidFill>
                  <a:srgbClr val="0000ff"/>
                </a:solidFill>
                <a:uFillTx/>
                <a:latin typeface="Canva Sans Bold"/>
                <a:hlinkClick r:id="rId4"/>
              </a:rPr>
              <a:t>microcontroller</a:t>
            </a:r>
            <a:r>
              <a:rPr b="0" lang="en-US" sz="3400" spc="-1" strike="noStrike">
                <a:solidFill>
                  <a:srgbClr val="000000"/>
                </a:solidFill>
                <a:latin typeface="Canva Sans Bold"/>
              </a:rPr>
              <a:t> capability</a:t>
            </a:r>
            <a:endParaRPr b="0" lang="en-US" sz="3400" spc="-1" strike="noStrike">
              <a:latin typeface="Arial"/>
            </a:endParaRPr>
          </a:p>
        </p:txBody>
      </p:sp>
      <p:sp>
        <p:nvSpPr>
          <p:cNvPr id="142" name="TextBox 7"/>
          <p:cNvSpPr/>
          <p:nvPr/>
        </p:nvSpPr>
        <p:spPr>
          <a:xfrm>
            <a:off x="158760" y="5258520"/>
            <a:ext cx="11172240" cy="662400"/>
          </a:xfrm>
          <a:prstGeom prst="rect">
            <a:avLst/>
          </a:prstGeom>
          <a:noFill/>
          <a:ln w="0">
            <a:noFill/>
          </a:ln>
        </p:spPr>
        <p:style>
          <a:lnRef idx="0"/>
          <a:fillRef idx="0"/>
          <a:effectRef idx="0"/>
          <a:fontRef idx="minor"/>
        </p:style>
        <p:txBody>
          <a:bodyPr lIns="0" rIns="0" tIns="0" bIns="0" anchor="t">
            <a:spAutoFit/>
          </a:bodyPr>
          <a:p>
            <a:pPr lvl="1" marL="804600" indent="-402480">
              <a:lnSpc>
                <a:spcPts val="5219"/>
              </a:lnSpc>
              <a:buClr>
                <a:srgbClr val="000000"/>
              </a:buClr>
              <a:buFont typeface="Arial"/>
              <a:buChar char="•"/>
            </a:pPr>
            <a:r>
              <a:rPr b="0" lang="en-US" sz="3720" spc="-1" strike="noStrike">
                <a:solidFill>
                  <a:srgbClr val="000000"/>
                </a:solidFill>
                <a:latin typeface="Open Sans"/>
              </a:rPr>
              <a:t>connection via Wi-Fi</a:t>
            </a:r>
            <a:endParaRPr b="0" lang="en-US" sz="3720" spc="-1" strike="noStrike">
              <a:latin typeface="Arial"/>
            </a:endParaRPr>
          </a:p>
        </p:txBody>
      </p:sp>
      <p:pic>
        <p:nvPicPr>
          <p:cNvPr id="143" name="Picture 8" descr=""/>
          <p:cNvPicPr/>
          <p:nvPr/>
        </p:nvPicPr>
        <p:blipFill>
          <a:blip r:embed="rId5"/>
          <a:stretch/>
        </p:blipFill>
        <p:spPr>
          <a:xfrm>
            <a:off x="1028880" y="482400"/>
            <a:ext cx="545760" cy="545760"/>
          </a:xfrm>
          <a:prstGeom prst="rect">
            <a:avLst/>
          </a:prstGeom>
          <a:ln w="0">
            <a:noFill/>
          </a:ln>
        </p:spPr>
      </p:pic>
      <p:pic>
        <p:nvPicPr>
          <p:cNvPr id="144" name="Picture 9" descr=""/>
          <p:cNvPicPr/>
          <p:nvPr/>
        </p:nvPicPr>
        <p:blipFill>
          <a:blip r:embed="rId6"/>
          <a:stretch/>
        </p:blipFill>
        <p:spPr>
          <a:xfrm>
            <a:off x="-317160" y="-249120"/>
            <a:ext cx="951480" cy="951480"/>
          </a:xfrm>
          <a:prstGeom prst="rect">
            <a:avLst/>
          </a:prstGeom>
          <a:ln w="0">
            <a:noFill/>
          </a:ln>
        </p:spPr>
      </p:pic>
      <p:pic>
        <p:nvPicPr>
          <p:cNvPr id="145" name="Picture 10" descr=""/>
          <p:cNvPicPr/>
          <p:nvPr/>
        </p:nvPicPr>
        <p:blipFill>
          <a:blip r:embed="rId7"/>
          <a:stretch/>
        </p:blipFill>
        <p:spPr>
          <a:xfrm>
            <a:off x="1122480" y="570600"/>
            <a:ext cx="357840" cy="457920"/>
          </a:xfrm>
          <a:prstGeom prst="rect">
            <a:avLst/>
          </a:prstGeom>
          <a:ln w="0">
            <a:noFill/>
          </a:ln>
        </p:spPr>
      </p:pic>
      <p:pic>
        <p:nvPicPr>
          <p:cNvPr id="146" name="Picture 11" descr=""/>
          <p:cNvPicPr/>
          <p:nvPr/>
        </p:nvPicPr>
        <p:blipFill>
          <a:blip r:embed="rId8"/>
          <a:stretch/>
        </p:blipFill>
        <p:spPr>
          <a:xfrm>
            <a:off x="1205640" y="1179000"/>
            <a:ext cx="191880" cy="245520"/>
          </a:xfrm>
          <a:prstGeom prst="rect">
            <a:avLst/>
          </a:prstGeom>
          <a:ln w="0">
            <a:noFill/>
          </a:ln>
        </p:spPr>
      </p:pic>
      <p:pic>
        <p:nvPicPr>
          <p:cNvPr id="147" name="Picture 12" descr=""/>
          <p:cNvPicPr/>
          <p:nvPr/>
        </p:nvPicPr>
        <p:blipFill>
          <a:blip r:embed="rId9"/>
          <a:stretch/>
        </p:blipFill>
        <p:spPr>
          <a:xfrm>
            <a:off x="634680" y="2066040"/>
            <a:ext cx="4786920" cy="1648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Picture 2" descr=""/>
          <p:cNvPicPr/>
          <p:nvPr/>
        </p:nvPicPr>
        <p:blipFill>
          <a:blip r:embed="rId1"/>
          <a:stretch/>
        </p:blipFill>
        <p:spPr>
          <a:xfrm>
            <a:off x="1028880" y="482400"/>
            <a:ext cx="545760" cy="545760"/>
          </a:xfrm>
          <a:prstGeom prst="rect">
            <a:avLst/>
          </a:prstGeom>
          <a:ln w="0">
            <a:noFill/>
          </a:ln>
        </p:spPr>
      </p:pic>
      <p:pic>
        <p:nvPicPr>
          <p:cNvPr id="149" name="Picture 3" descr=""/>
          <p:cNvPicPr/>
          <p:nvPr/>
        </p:nvPicPr>
        <p:blipFill>
          <a:blip r:embed="rId2"/>
          <a:stretch/>
        </p:blipFill>
        <p:spPr>
          <a:xfrm>
            <a:off x="-317160" y="-249120"/>
            <a:ext cx="951480" cy="951480"/>
          </a:xfrm>
          <a:prstGeom prst="rect">
            <a:avLst/>
          </a:prstGeom>
          <a:ln w="0">
            <a:noFill/>
          </a:ln>
        </p:spPr>
      </p:pic>
      <p:pic>
        <p:nvPicPr>
          <p:cNvPr id="150" name="Picture 4" descr=""/>
          <p:cNvPicPr/>
          <p:nvPr/>
        </p:nvPicPr>
        <p:blipFill>
          <a:blip r:embed="rId3"/>
          <a:stretch/>
        </p:blipFill>
        <p:spPr>
          <a:xfrm>
            <a:off x="1122480" y="570600"/>
            <a:ext cx="357840" cy="457920"/>
          </a:xfrm>
          <a:prstGeom prst="rect">
            <a:avLst/>
          </a:prstGeom>
          <a:ln w="0">
            <a:noFill/>
          </a:ln>
        </p:spPr>
      </p:pic>
      <p:pic>
        <p:nvPicPr>
          <p:cNvPr id="151" name="Picture 5" descr=""/>
          <p:cNvPicPr/>
          <p:nvPr/>
        </p:nvPicPr>
        <p:blipFill>
          <a:blip r:embed="rId4"/>
          <a:stretch/>
        </p:blipFill>
        <p:spPr>
          <a:xfrm>
            <a:off x="1205640" y="1179000"/>
            <a:ext cx="191880" cy="245520"/>
          </a:xfrm>
          <a:prstGeom prst="rect">
            <a:avLst/>
          </a:prstGeom>
          <a:ln w="0">
            <a:noFill/>
          </a:ln>
        </p:spPr>
      </p:pic>
      <p:sp>
        <p:nvSpPr>
          <p:cNvPr id="152" name="TextBox 6"/>
          <p:cNvSpPr/>
          <p:nvPr/>
        </p:nvSpPr>
        <p:spPr>
          <a:xfrm>
            <a:off x="684720" y="1132560"/>
            <a:ext cx="10348920" cy="3384360"/>
          </a:xfrm>
          <a:prstGeom prst="rect">
            <a:avLst/>
          </a:prstGeom>
          <a:noFill/>
          <a:ln w="0">
            <a:noFill/>
          </a:ln>
        </p:spPr>
        <p:style>
          <a:lnRef idx="0"/>
          <a:fillRef idx="0"/>
          <a:effectRef idx="0"/>
          <a:fontRef idx="minor"/>
        </p:style>
        <p:txBody>
          <a:bodyPr lIns="0" rIns="0" tIns="0" bIns="0" anchor="t">
            <a:spAutoFit/>
          </a:bodyPr>
          <a:p>
            <a:pPr>
              <a:lnSpc>
                <a:spcPts val="6568"/>
              </a:lnSpc>
              <a:buNone/>
            </a:pPr>
            <a:r>
              <a:rPr b="0" lang="en-US" sz="4690" spc="-1" strike="noStrike">
                <a:solidFill>
                  <a:srgbClr val="ff1616"/>
                </a:solidFill>
                <a:latin typeface="Roboto"/>
              </a:rPr>
              <a:t>DS18B20 Temperature Sensor Module</a:t>
            </a:r>
            <a:endParaRPr b="0" lang="en-US" sz="4690" spc="-1" strike="noStrike">
              <a:latin typeface="Arial"/>
            </a:endParaRPr>
          </a:p>
          <a:p>
            <a:pPr algn="ctr">
              <a:lnSpc>
                <a:spcPts val="13516"/>
              </a:lnSpc>
              <a:buNone/>
            </a:pPr>
            <a:endParaRPr b="0" lang="en-US" sz="1800" spc="-1" strike="noStrike">
              <a:latin typeface="Arial"/>
            </a:endParaRPr>
          </a:p>
        </p:txBody>
      </p:sp>
      <p:pic>
        <p:nvPicPr>
          <p:cNvPr id="153" name="Picture 7" descr=""/>
          <p:cNvPicPr/>
          <p:nvPr/>
        </p:nvPicPr>
        <p:blipFill>
          <a:blip r:embed="rId5"/>
          <a:stretch/>
        </p:blipFill>
        <p:spPr>
          <a:xfrm>
            <a:off x="867960" y="1901160"/>
            <a:ext cx="9571680" cy="330480"/>
          </a:xfrm>
          <a:prstGeom prst="rect">
            <a:avLst/>
          </a:prstGeom>
          <a:ln w="0">
            <a:noFill/>
          </a:ln>
        </p:spPr>
      </p:pic>
      <p:pic>
        <p:nvPicPr>
          <p:cNvPr id="154" name="Picture 8" descr=""/>
          <p:cNvPicPr/>
          <p:nvPr/>
        </p:nvPicPr>
        <p:blipFill>
          <a:blip r:embed="rId6"/>
          <a:stretch/>
        </p:blipFill>
        <p:spPr>
          <a:xfrm>
            <a:off x="11034000" y="2232000"/>
            <a:ext cx="5830200" cy="5404680"/>
          </a:xfrm>
          <a:prstGeom prst="rect">
            <a:avLst/>
          </a:prstGeom>
          <a:ln w="0">
            <a:noFill/>
          </a:ln>
        </p:spPr>
      </p:pic>
      <p:sp>
        <p:nvSpPr>
          <p:cNvPr id="155" name="TextBox 9"/>
          <p:cNvSpPr/>
          <p:nvPr/>
        </p:nvSpPr>
        <p:spPr>
          <a:xfrm>
            <a:off x="867960" y="8644320"/>
            <a:ext cx="15996600" cy="1137240"/>
          </a:xfrm>
          <a:prstGeom prst="rect">
            <a:avLst/>
          </a:prstGeom>
          <a:noFill/>
          <a:ln w="0">
            <a:noFill/>
          </a:ln>
        </p:spPr>
        <p:style>
          <a:lnRef idx="0"/>
          <a:fillRef idx="0"/>
          <a:effectRef idx="0"/>
          <a:fontRef idx="minor"/>
        </p:style>
        <p:txBody>
          <a:bodyPr lIns="0" rIns="0" tIns="0" bIns="0" anchor="t">
            <a:spAutoFit/>
          </a:bodyPr>
          <a:p>
            <a:pPr algn="ctr">
              <a:lnSpc>
                <a:spcPts val="4479"/>
              </a:lnSpc>
              <a:buNone/>
            </a:pPr>
            <a:r>
              <a:rPr b="0" lang="en-US" sz="3200" spc="-1" strike="noStrike">
                <a:solidFill>
                  <a:srgbClr val="000000"/>
                </a:solidFill>
                <a:latin typeface="Open Sans Bold"/>
              </a:rPr>
              <a:t>DS18B20 digital temperature sensor works on a single bus and it has 64-bit ROM to store the serial number of component</a:t>
            </a:r>
            <a:endParaRPr b="0" lang="en-US" sz="3200" spc="-1" strike="noStrike">
              <a:latin typeface="Arial"/>
            </a:endParaRPr>
          </a:p>
        </p:txBody>
      </p:sp>
      <p:sp>
        <p:nvSpPr>
          <p:cNvPr id="156" name="TextBox 10"/>
          <p:cNvSpPr/>
          <p:nvPr/>
        </p:nvSpPr>
        <p:spPr>
          <a:xfrm>
            <a:off x="-3218040" y="2806200"/>
            <a:ext cx="14295240" cy="1509480"/>
          </a:xfrm>
          <a:prstGeom prst="rect">
            <a:avLst/>
          </a:prstGeom>
          <a:noFill/>
          <a:ln w="0">
            <a:noFill/>
          </a:ln>
        </p:spPr>
        <p:style>
          <a:lnRef idx="0"/>
          <a:fillRef idx="0"/>
          <a:effectRef idx="0"/>
          <a:fontRef idx="minor"/>
        </p:style>
        <p:txBody>
          <a:bodyPr lIns="0" rIns="0" tIns="0" bIns="0" anchor="t">
            <a:spAutoFit/>
          </a:bodyPr>
          <a:p>
            <a:pPr lvl="1" marL="916920" indent="-458640" algn="ctr">
              <a:lnSpc>
                <a:spcPts val="5944"/>
              </a:lnSpc>
              <a:buClr>
                <a:srgbClr val="000000"/>
              </a:buClr>
              <a:buFont typeface="Arial"/>
              <a:buChar char="•"/>
            </a:pPr>
            <a:r>
              <a:rPr b="0" lang="en-US" sz="4250" spc="-1" strike="noStrike">
                <a:solidFill>
                  <a:srgbClr val="000000"/>
                </a:solidFill>
                <a:latin typeface="Open Sans"/>
              </a:rPr>
              <a:t>Working Voltage: 3V~5.5V</a:t>
            </a:r>
            <a:endParaRPr b="0" lang="en-US" sz="4250" spc="-1" strike="noStrike">
              <a:latin typeface="Arial"/>
            </a:endParaRPr>
          </a:p>
          <a:p>
            <a:pPr algn="ctr">
              <a:lnSpc>
                <a:spcPts val="5944"/>
              </a:lnSpc>
              <a:buNone/>
            </a:pPr>
            <a:endParaRPr b="0" lang="en-US" sz="1800" spc="-1" strike="noStrike">
              <a:latin typeface="Arial"/>
            </a:endParaRPr>
          </a:p>
        </p:txBody>
      </p:sp>
      <p:sp>
        <p:nvSpPr>
          <p:cNvPr id="157" name="TextBox 11"/>
          <p:cNvSpPr/>
          <p:nvPr/>
        </p:nvSpPr>
        <p:spPr>
          <a:xfrm>
            <a:off x="0" y="4150800"/>
            <a:ext cx="8926200" cy="1298520"/>
          </a:xfrm>
          <a:prstGeom prst="rect">
            <a:avLst/>
          </a:prstGeom>
          <a:noFill/>
          <a:ln w="0">
            <a:noFill/>
          </a:ln>
        </p:spPr>
        <p:style>
          <a:lnRef idx="0"/>
          <a:fillRef idx="0"/>
          <a:effectRef idx="0"/>
          <a:fontRef idx="minor"/>
        </p:style>
        <p:txBody>
          <a:bodyPr lIns="0" rIns="0" tIns="0" bIns="0" anchor="t">
            <a:spAutoFit/>
          </a:bodyPr>
          <a:p>
            <a:pPr algn="ctr">
              <a:lnSpc>
                <a:spcPts val="5114"/>
              </a:lnSpc>
              <a:buNone/>
            </a:pPr>
            <a:r>
              <a:rPr b="0" lang="en-US" sz="3650" spc="-1" strike="noStrike">
                <a:solidFill>
                  <a:srgbClr val="000000"/>
                </a:solidFill>
                <a:latin typeface="Open Sans"/>
              </a:rPr>
              <a:t>Detected Temperature Range: -55°C~+125°C (-67°F~+257°F)</a:t>
            </a:r>
            <a:endParaRPr b="0" lang="en-US" sz="3650" spc="-1" strike="noStrike">
              <a:latin typeface="Arial"/>
            </a:endParaRPr>
          </a:p>
        </p:txBody>
      </p:sp>
      <p:sp>
        <p:nvSpPr>
          <p:cNvPr id="158" name="TextBox 12"/>
          <p:cNvSpPr/>
          <p:nvPr/>
        </p:nvSpPr>
        <p:spPr>
          <a:xfrm>
            <a:off x="867960" y="5899320"/>
            <a:ext cx="6123600" cy="2256120"/>
          </a:xfrm>
          <a:prstGeom prst="rect">
            <a:avLst/>
          </a:prstGeom>
          <a:noFill/>
          <a:ln w="0">
            <a:noFill/>
          </a:ln>
        </p:spPr>
        <p:style>
          <a:lnRef idx="0"/>
          <a:fillRef idx="0"/>
          <a:effectRef idx="0"/>
          <a:fontRef idx="minor"/>
        </p:style>
        <p:txBody>
          <a:bodyPr lIns="0" rIns="0" tIns="0" bIns="0" anchor="t">
            <a:spAutoFit/>
          </a:bodyPr>
          <a:p>
            <a:pPr>
              <a:lnSpc>
                <a:spcPts val="4442"/>
              </a:lnSpc>
              <a:buNone/>
            </a:pPr>
            <a:r>
              <a:rPr b="0" lang="en-US" sz="3170" spc="-1" strike="noStrike">
                <a:solidFill>
                  <a:srgbClr val="000000"/>
                </a:solidFill>
                <a:latin typeface="Open Sans Bold"/>
              </a:rPr>
              <a:t>                     </a:t>
            </a:r>
            <a:r>
              <a:rPr b="0" lang="en-US" sz="3170" spc="-1" strike="noStrike">
                <a:solidFill>
                  <a:srgbClr val="000000"/>
                </a:solidFill>
                <a:latin typeface="Open Sans Bold"/>
              </a:rPr>
              <a:t>Pins</a:t>
            </a:r>
            <a:endParaRPr b="0" lang="en-US" sz="3170" spc="-1" strike="noStrike">
              <a:latin typeface="Arial"/>
            </a:endParaRPr>
          </a:p>
          <a:p>
            <a:pPr lvl="1" marL="685080" indent="-342360">
              <a:lnSpc>
                <a:spcPts val="4442"/>
              </a:lnSpc>
              <a:buClr>
                <a:srgbClr val="000000"/>
              </a:buClr>
              <a:buFont typeface="Arial"/>
              <a:buChar char="•"/>
            </a:pPr>
            <a:r>
              <a:rPr b="0" lang="en-US" sz="3170" spc="-1" strike="noStrike">
                <a:solidFill>
                  <a:srgbClr val="000000"/>
                </a:solidFill>
                <a:latin typeface="Open Sans"/>
              </a:rPr>
              <a:t>VCC: 3.3V-5V working voltage</a:t>
            </a:r>
            <a:endParaRPr b="0" lang="en-US" sz="3170" spc="-1" strike="noStrike">
              <a:latin typeface="Arial"/>
            </a:endParaRPr>
          </a:p>
          <a:p>
            <a:pPr lvl="1" marL="685080" indent="-342360">
              <a:lnSpc>
                <a:spcPts val="4442"/>
              </a:lnSpc>
              <a:buClr>
                <a:srgbClr val="000000"/>
              </a:buClr>
              <a:buFont typeface="Arial"/>
              <a:buChar char="•"/>
            </a:pPr>
            <a:r>
              <a:rPr b="0" lang="en-US" sz="3170" spc="-1" strike="noStrike">
                <a:solidFill>
                  <a:srgbClr val="000000"/>
                </a:solidFill>
                <a:latin typeface="Open Sans"/>
              </a:rPr>
              <a:t>DQ : data input/ output pin</a:t>
            </a:r>
            <a:endParaRPr b="0" lang="en-US" sz="3170" spc="-1" strike="noStrike">
              <a:latin typeface="Arial"/>
            </a:endParaRPr>
          </a:p>
          <a:p>
            <a:pPr lvl="1" marL="685080" indent="-342360">
              <a:lnSpc>
                <a:spcPts val="4442"/>
              </a:lnSpc>
              <a:buClr>
                <a:srgbClr val="000000"/>
              </a:buClr>
              <a:buFont typeface="Arial"/>
              <a:buChar char="•"/>
            </a:pPr>
            <a:r>
              <a:rPr b="0" lang="en-US" sz="3170" spc="-1" strike="noStrike">
                <a:solidFill>
                  <a:srgbClr val="000000"/>
                </a:solidFill>
                <a:latin typeface="Open Sans"/>
              </a:rPr>
              <a:t>GND: ground</a:t>
            </a:r>
            <a:endParaRPr b="0" lang="en-US" sz="317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Picture 2" descr=""/>
          <p:cNvPicPr/>
          <p:nvPr/>
        </p:nvPicPr>
        <p:blipFill>
          <a:blip r:embed="rId1"/>
          <a:stretch/>
        </p:blipFill>
        <p:spPr>
          <a:xfrm>
            <a:off x="1481040" y="253440"/>
            <a:ext cx="545760" cy="545760"/>
          </a:xfrm>
          <a:prstGeom prst="rect">
            <a:avLst/>
          </a:prstGeom>
          <a:ln w="0">
            <a:noFill/>
          </a:ln>
        </p:spPr>
      </p:pic>
      <p:pic>
        <p:nvPicPr>
          <p:cNvPr id="160" name="Picture 3" descr=""/>
          <p:cNvPicPr/>
          <p:nvPr/>
        </p:nvPicPr>
        <p:blipFill>
          <a:blip r:embed="rId2"/>
          <a:stretch/>
        </p:blipFill>
        <p:spPr>
          <a:xfrm>
            <a:off x="-317160" y="-249120"/>
            <a:ext cx="951480" cy="951480"/>
          </a:xfrm>
          <a:prstGeom prst="rect">
            <a:avLst/>
          </a:prstGeom>
          <a:ln w="0">
            <a:noFill/>
          </a:ln>
        </p:spPr>
      </p:pic>
      <p:pic>
        <p:nvPicPr>
          <p:cNvPr id="161" name="Picture 4" descr=""/>
          <p:cNvPicPr/>
          <p:nvPr/>
        </p:nvPicPr>
        <p:blipFill>
          <a:blip r:embed="rId3"/>
          <a:stretch/>
        </p:blipFill>
        <p:spPr>
          <a:xfrm>
            <a:off x="1575000" y="297360"/>
            <a:ext cx="357840" cy="457920"/>
          </a:xfrm>
          <a:prstGeom prst="rect">
            <a:avLst/>
          </a:prstGeom>
          <a:ln w="0">
            <a:noFill/>
          </a:ln>
        </p:spPr>
      </p:pic>
      <p:pic>
        <p:nvPicPr>
          <p:cNvPr id="162" name="Picture 5" descr=""/>
          <p:cNvPicPr/>
          <p:nvPr/>
        </p:nvPicPr>
        <p:blipFill>
          <a:blip r:embed="rId4"/>
          <a:stretch/>
        </p:blipFill>
        <p:spPr>
          <a:xfrm>
            <a:off x="1205640" y="1179000"/>
            <a:ext cx="191880" cy="245520"/>
          </a:xfrm>
          <a:prstGeom prst="rect">
            <a:avLst/>
          </a:prstGeom>
          <a:ln w="0">
            <a:noFill/>
          </a:ln>
        </p:spPr>
      </p:pic>
      <p:sp>
        <p:nvSpPr>
          <p:cNvPr id="163" name="TextBox 6"/>
          <p:cNvSpPr/>
          <p:nvPr/>
        </p:nvSpPr>
        <p:spPr>
          <a:xfrm>
            <a:off x="1481040" y="997560"/>
            <a:ext cx="13573800" cy="2378520"/>
          </a:xfrm>
          <a:prstGeom prst="rect">
            <a:avLst/>
          </a:prstGeom>
          <a:noFill/>
          <a:ln w="0">
            <a:noFill/>
          </a:ln>
        </p:spPr>
        <p:style>
          <a:lnRef idx="0"/>
          <a:fillRef idx="0"/>
          <a:effectRef idx="0"/>
          <a:fontRef idx="minor"/>
        </p:style>
        <p:txBody>
          <a:bodyPr lIns="0" rIns="0" tIns="0" bIns="0" anchor="t">
            <a:spAutoFit/>
          </a:bodyPr>
          <a:p>
            <a:pPr>
              <a:lnSpc>
                <a:spcPts val="8736"/>
              </a:lnSpc>
              <a:buNone/>
            </a:pPr>
            <a:r>
              <a:rPr b="0" lang="en-US" sz="6240" spc="-1" strike="noStrike">
                <a:solidFill>
                  <a:srgbClr val="743ee3"/>
                </a:solidFill>
                <a:latin typeface="Roboto"/>
              </a:rPr>
              <a:t>Soil Moisture Sensor</a:t>
            </a:r>
            <a:endParaRPr b="0" lang="en-US" sz="6240" spc="-1" strike="noStrike">
              <a:latin typeface="Arial"/>
            </a:endParaRPr>
          </a:p>
          <a:p>
            <a:pPr algn="ctr">
              <a:lnSpc>
                <a:spcPts val="9995"/>
              </a:lnSpc>
              <a:buNone/>
            </a:pPr>
            <a:endParaRPr b="0" lang="en-US" sz="1800" spc="-1" strike="noStrike">
              <a:latin typeface="Arial"/>
            </a:endParaRPr>
          </a:p>
        </p:txBody>
      </p:sp>
      <p:pic>
        <p:nvPicPr>
          <p:cNvPr id="164" name="Picture 7" descr=""/>
          <p:cNvPicPr/>
          <p:nvPr/>
        </p:nvPicPr>
        <p:blipFill>
          <a:blip r:embed="rId5"/>
          <a:stretch/>
        </p:blipFill>
        <p:spPr>
          <a:xfrm>
            <a:off x="1301760" y="1920240"/>
            <a:ext cx="8051400" cy="277920"/>
          </a:xfrm>
          <a:prstGeom prst="rect">
            <a:avLst/>
          </a:prstGeom>
          <a:ln w="0">
            <a:noFill/>
          </a:ln>
        </p:spPr>
      </p:pic>
      <p:pic>
        <p:nvPicPr>
          <p:cNvPr id="165" name="Picture 8" descr=""/>
          <p:cNvPicPr/>
          <p:nvPr/>
        </p:nvPicPr>
        <p:blipFill>
          <a:blip r:embed="rId6"/>
          <a:stretch/>
        </p:blipFill>
        <p:spPr>
          <a:xfrm>
            <a:off x="9613800" y="2634480"/>
            <a:ext cx="6806880" cy="4758120"/>
          </a:xfrm>
          <a:prstGeom prst="rect">
            <a:avLst/>
          </a:prstGeom>
          <a:ln w="0">
            <a:noFill/>
          </a:ln>
        </p:spPr>
      </p:pic>
      <p:sp>
        <p:nvSpPr>
          <p:cNvPr id="166" name="TextBox 9"/>
          <p:cNvSpPr/>
          <p:nvPr/>
        </p:nvSpPr>
        <p:spPr>
          <a:xfrm>
            <a:off x="1186560" y="8298720"/>
            <a:ext cx="15996600" cy="3626280"/>
          </a:xfrm>
          <a:prstGeom prst="rect">
            <a:avLst/>
          </a:prstGeom>
          <a:noFill/>
          <a:ln w="0">
            <a:noFill/>
          </a:ln>
        </p:spPr>
        <p:style>
          <a:lnRef idx="0"/>
          <a:fillRef idx="0"/>
          <a:effectRef idx="0"/>
          <a:fontRef idx="minor"/>
        </p:style>
        <p:txBody>
          <a:bodyPr lIns="0" rIns="0" tIns="0" bIns="0" anchor="t">
            <a:spAutoFit/>
          </a:bodyPr>
          <a:p>
            <a:pPr algn="ctr">
              <a:lnSpc>
                <a:spcPts val="4759"/>
              </a:lnSpc>
              <a:buNone/>
            </a:pPr>
            <a:r>
              <a:rPr b="0" lang="en-US" sz="3400" spc="-1" strike="noStrike">
                <a:solidFill>
                  <a:srgbClr val="000000"/>
                </a:solidFill>
                <a:latin typeface="Open Sans Bold"/>
              </a:rPr>
              <a:t>The fork-shaped probe with two exposed conductors, acts as a variable resistor (just like a potentiometer) whose resistance varies according to the water content in the soil.</a:t>
            </a:r>
            <a:endParaRPr b="0" lang="en-US" sz="3400" spc="-1" strike="noStrike">
              <a:latin typeface="Arial"/>
            </a:endParaRPr>
          </a:p>
          <a:p>
            <a:pPr algn="ctr">
              <a:lnSpc>
                <a:spcPts val="4759"/>
              </a:lnSpc>
              <a:buNone/>
            </a:pPr>
            <a:endParaRPr b="0" lang="en-US" sz="1800" spc="-1" strike="noStrike">
              <a:latin typeface="Arial"/>
            </a:endParaRPr>
          </a:p>
          <a:p>
            <a:pPr algn="ctr">
              <a:lnSpc>
                <a:spcPts val="4759"/>
              </a:lnSpc>
              <a:buNone/>
            </a:pPr>
            <a:endParaRPr b="0" lang="en-US" sz="1800" spc="-1" strike="noStrike">
              <a:latin typeface="Arial"/>
            </a:endParaRPr>
          </a:p>
          <a:p>
            <a:pPr algn="ctr">
              <a:lnSpc>
                <a:spcPts val="4759"/>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Picture 2" descr=""/>
          <p:cNvPicPr/>
          <p:nvPr/>
        </p:nvPicPr>
        <p:blipFill>
          <a:blip r:embed="rId1"/>
          <a:stretch/>
        </p:blipFill>
        <p:spPr>
          <a:xfrm>
            <a:off x="-317160" y="-249120"/>
            <a:ext cx="951480" cy="951480"/>
          </a:xfrm>
          <a:prstGeom prst="rect">
            <a:avLst/>
          </a:prstGeom>
          <a:ln w="0">
            <a:noFill/>
          </a:ln>
        </p:spPr>
      </p:pic>
      <p:pic>
        <p:nvPicPr>
          <p:cNvPr id="168" name="Picture 3" descr=""/>
          <p:cNvPicPr/>
          <p:nvPr/>
        </p:nvPicPr>
        <p:blipFill>
          <a:blip r:embed="rId2"/>
          <a:stretch/>
        </p:blipFill>
        <p:spPr>
          <a:xfrm>
            <a:off x="1028880" y="482400"/>
            <a:ext cx="545760" cy="545760"/>
          </a:xfrm>
          <a:prstGeom prst="rect">
            <a:avLst/>
          </a:prstGeom>
          <a:ln w="0">
            <a:noFill/>
          </a:ln>
        </p:spPr>
      </p:pic>
      <p:pic>
        <p:nvPicPr>
          <p:cNvPr id="169" name="Picture 4" descr=""/>
          <p:cNvPicPr/>
          <p:nvPr/>
        </p:nvPicPr>
        <p:blipFill>
          <a:blip r:embed="rId3"/>
          <a:stretch/>
        </p:blipFill>
        <p:spPr>
          <a:xfrm>
            <a:off x="1122480" y="570600"/>
            <a:ext cx="357840" cy="457920"/>
          </a:xfrm>
          <a:prstGeom prst="rect">
            <a:avLst/>
          </a:prstGeom>
          <a:ln w="0">
            <a:noFill/>
          </a:ln>
        </p:spPr>
      </p:pic>
      <p:pic>
        <p:nvPicPr>
          <p:cNvPr id="170" name="Picture 5" descr=""/>
          <p:cNvPicPr/>
          <p:nvPr/>
        </p:nvPicPr>
        <p:blipFill>
          <a:blip r:embed="rId4"/>
          <a:srcRect l="0" t="0" r="53290" b="0"/>
          <a:stretch/>
        </p:blipFill>
        <p:spPr>
          <a:xfrm>
            <a:off x="1919160" y="1332720"/>
            <a:ext cx="10027800" cy="3141720"/>
          </a:xfrm>
          <a:prstGeom prst="rect">
            <a:avLst/>
          </a:prstGeom>
          <a:ln w="0">
            <a:noFill/>
          </a:ln>
        </p:spPr>
      </p:pic>
      <p:pic>
        <p:nvPicPr>
          <p:cNvPr id="171" name="Picture 6" descr=""/>
          <p:cNvPicPr/>
          <p:nvPr/>
        </p:nvPicPr>
        <p:blipFill>
          <a:blip r:embed="rId5"/>
          <a:srcRect l="0" t="6102" r="5122" b="0"/>
          <a:stretch/>
        </p:blipFill>
        <p:spPr>
          <a:xfrm>
            <a:off x="1919160" y="3999600"/>
            <a:ext cx="8365680" cy="59148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3747b"/>
        </a:solidFill>
      </p:bgPr>
    </p:bg>
    <p:spTree>
      <p:nvGrpSpPr>
        <p:cNvPr id="1" name=""/>
        <p:cNvGrpSpPr/>
        <p:nvPr/>
      </p:nvGrpSpPr>
      <p:grpSpPr>
        <a:xfrm>
          <a:off x="0" y="0"/>
          <a:ext cx="0" cy="0"/>
          <a:chOff x="0" y="0"/>
          <a:chExt cx="0" cy="0"/>
        </a:xfrm>
      </p:grpSpPr>
      <p:pic>
        <p:nvPicPr>
          <p:cNvPr id="172" name="" descr="">
            <a:hlinkClick r:id="" action="ppaction://media"/>
          </p:cNvPr>
          <p:cNvPicPr/>
          <p:nvPr>
            <a:videoFile r:link="rId1"/>
            <p:extLst>
              <p:ext uri="{DAA4B4D4-6D71-4841-9C94-3DE7FCFB9230}">
                <p14:media r:embed="rId2"/>
              </p:ext>
            </p:extLst>
          </p:nvPr>
        </p:nvPicPr>
        <p:blipFill>
          <a:blip r:embed="rId3"/>
          <a:stretch>
            <a:fillRect/>
          </a:stretch>
        </p:blipFill>
        <p:spPr>
          <a:xfrm>
            <a:off x="534240" y="220320"/>
            <a:ext cx="17319240" cy="98719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d1d66"/>
        </a:solidFill>
      </p:bgPr>
    </p:bg>
    <p:spTree>
      <p:nvGrpSpPr>
        <p:cNvPr id="1" name=""/>
        <p:cNvGrpSpPr/>
        <p:nvPr/>
      </p:nvGrpSpPr>
      <p:grpSpPr>
        <a:xfrm>
          <a:off x="0" y="0"/>
          <a:ext cx="0" cy="0"/>
          <a:chOff x="0" y="0"/>
          <a:chExt cx="0" cy="0"/>
        </a:xfrm>
      </p:grpSpPr>
      <p:grpSp>
        <p:nvGrpSpPr>
          <p:cNvPr id="173" name="Group 2"/>
          <p:cNvGrpSpPr/>
          <p:nvPr/>
        </p:nvGrpSpPr>
        <p:grpSpPr>
          <a:xfrm>
            <a:off x="432000" y="418680"/>
            <a:ext cx="17461440" cy="9449280"/>
            <a:chOff x="432000" y="418680"/>
            <a:chExt cx="17461440" cy="9449280"/>
          </a:xfrm>
        </p:grpSpPr>
        <p:sp>
          <p:nvSpPr>
            <p:cNvPr id="174" name="Freeform 3"/>
            <p:cNvSpPr/>
            <p:nvPr/>
          </p:nvSpPr>
          <p:spPr>
            <a:xfrm>
              <a:off x="432000" y="418680"/>
              <a:ext cx="17461440" cy="9449280"/>
            </a:xfrm>
            <a:custGeom>
              <a:avLst/>
              <a:gdLst/>
              <a:ah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3000"/>
              </a:srgbClr>
            </a:solidFill>
            <a:ln w="0">
              <a:noFill/>
            </a:ln>
          </p:spPr>
          <p:style>
            <a:lnRef idx="0"/>
            <a:fillRef idx="0"/>
            <a:effectRef idx="0"/>
            <a:fontRef idx="minor"/>
          </p:style>
        </p:sp>
      </p:grpSp>
      <p:pic>
        <p:nvPicPr>
          <p:cNvPr id="175" name="Picture 4" descr=""/>
          <p:cNvPicPr/>
          <p:nvPr/>
        </p:nvPicPr>
        <p:blipFill>
          <a:blip r:embed="rId1"/>
          <a:stretch/>
        </p:blipFill>
        <p:spPr>
          <a:xfrm>
            <a:off x="16986240" y="482400"/>
            <a:ext cx="545760" cy="545760"/>
          </a:xfrm>
          <a:prstGeom prst="rect">
            <a:avLst/>
          </a:prstGeom>
          <a:ln w="0">
            <a:noFill/>
          </a:ln>
        </p:spPr>
      </p:pic>
      <p:pic>
        <p:nvPicPr>
          <p:cNvPr id="176" name="Picture 5" descr=""/>
          <p:cNvPicPr/>
          <p:nvPr/>
        </p:nvPicPr>
        <p:blipFill>
          <a:blip r:embed="rId2"/>
          <a:stretch/>
        </p:blipFill>
        <p:spPr>
          <a:xfrm>
            <a:off x="689400" y="1009440"/>
            <a:ext cx="848520" cy="848520"/>
          </a:xfrm>
          <a:prstGeom prst="rect">
            <a:avLst/>
          </a:prstGeom>
          <a:ln w="0">
            <a:noFill/>
          </a:ln>
        </p:spPr>
      </p:pic>
      <p:pic>
        <p:nvPicPr>
          <p:cNvPr id="177" name="Picture 6" descr=""/>
          <p:cNvPicPr/>
          <p:nvPr/>
        </p:nvPicPr>
        <p:blipFill>
          <a:blip r:embed="rId3"/>
          <a:stretch/>
        </p:blipFill>
        <p:spPr>
          <a:xfrm>
            <a:off x="905400" y="1134360"/>
            <a:ext cx="416520" cy="532800"/>
          </a:xfrm>
          <a:prstGeom prst="rect">
            <a:avLst/>
          </a:prstGeom>
          <a:ln w="0">
            <a:noFill/>
          </a:ln>
        </p:spPr>
      </p:pic>
      <p:pic>
        <p:nvPicPr>
          <p:cNvPr id="178" name="Picture 7" descr=""/>
          <p:cNvPicPr/>
          <p:nvPr/>
        </p:nvPicPr>
        <p:blipFill>
          <a:blip r:embed="rId4"/>
          <a:stretch/>
        </p:blipFill>
        <p:spPr>
          <a:xfrm>
            <a:off x="7442640" y="8094960"/>
            <a:ext cx="193320" cy="193320"/>
          </a:xfrm>
          <a:prstGeom prst="rect">
            <a:avLst/>
          </a:prstGeom>
          <a:ln w="0">
            <a:noFill/>
          </a:ln>
        </p:spPr>
      </p:pic>
      <p:pic>
        <p:nvPicPr>
          <p:cNvPr id="179" name="Picture 8" descr=""/>
          <p:cNvPicPr/>
          <p:nvPr/>
        </p:nvPicPr>
        <p:blipFill>
          <a:blip r:embed="rId5"/>
          <a:stretch/>
        </p:blipFill>
        <p:spPr>
          <a:xfrm rot="5400000">
            <a:off x="17355600" y="9005040"/>
            <a:ext cx="2057040" cy="2057040"/>
          </a:xfrm>
          <a:prstGeom prst="rect">
            <a:avLst/>
          </a:prstGeom>
          <a:ln w="0">
            <a:noFill/>
          </a:ln>
        </p:spPr>
      </p:pic>
      <p:sp>
        <p:nvSpPr>
          <p:cNvPr id="180" name="TextBox 9"/>
          <p:cNvSpPr/>
          <p:nvPr/>
        </p:nvSpPr>
        <p:spPr>
          <a:xfrm>
            <a:off x="462240" y="3158640"/>
            <a:ext cx="15993720" cy="1439280"/>
          </a:xfrm>
          <a:prstGeom prst="rect">
            <a:avLst/>
          </a:prstGeom>
          <a:noFill/>
          <a:ln w="0">
            <a:noFill/>
          </a:ln>
        </p:spPr>
        <p:style>
          <a:lnRef idx="0"/>
          <a:fillRef idx="0"/>
          <a:effectRef idx="0"/>
          <a:fontRef idx="minor"/>
        </p:style>
        <p:txBody>
          <a:bodyPr lIns="0" rIns="0" tIns="0" bIns="0" anchor="t">
            <a:spAutoFit/>
          </a:bodyPr>
          <a:p>
            <a:pPr lvl="1" marL="582840" indent="-291600">
              <a:lnSpc>
                <a:spcPts val="3779"/>
              </a:lnSpc>
              <a:buClr>
                <a:srgbClr val="ffffff"/>
              </a:buClr>
              <a:buFont typeface="Arial"/>
              <a:buChar char="•"/>
            </a:pPr>
            <a:r>
              <a:rPr b="0" lang="en-US" sz="2700" spc="-1" strike="noStrike">
                <a:solidFill>
                  <a:srgbClr val="ffffff"/>
                </a:solidFill>
                <a:latin typeface="Roboto"/>
              </a:rPr>
              <a:t>The different components are the following: GPS, Power supply unit, ESP8266, soil moisture, and</a:t>
            </a:r>
            <a:endParaRPr b="0" lang="en-US" sz="2700" spc="-1" strike="noStrike">
              <a:latin typeface="Arial"/>
            </a:endParaRPr>
          </a:p>
          <a:p>
            <a:pPr>
              <a:lnSpc>
                <a:spcPts val="3779"/>
              </a:lnSpc>
              <a:buNone/>
            </a:pPr>
            <a:r>
              <a:rPr b="0" lang="en-US" sz="2700" spc="-1" strike="noStrike">
                <a:solidFill>
                  <a:srgbClr val="ffffff"/>
                </a:solidFill>
                <a:latin typeface="Roboto"/>
              </a:rPr>
              <a:t>       </a:t>
            </a:r>
            <a:r>
              <a:rPr b="0" lang="en-US" sz="2700" spc="-1" strike="noStrike">
                <a:solidFill>
                  <a:srgbClr val="ffffff"/>
                </a:solidFill>
                <a:latin typeface="Roboto"/>
              </a:rPr>
              <a:t>temperature sensor. </a:t>
            </a:r>
            <a:endParaRPr b="0" lang="en-US" sz="2700" spc="-1" strike="noStrike">
              <a:latin typeface="Arial"/>
            </a:endParaRPr>
          </a:p>
        </p:txBody>
      </p:sp>
      <p:sp>
        <p:nvSpPr>
          <p:cNvPr id="181" name="TextBox 10"/>
          <p:cNvSpPr/>
          <p:nvPr/>
        </p:nvSpPr>
        <p:spPr>
          <a:xfrm>
            <a:off x="1787400" y="820080"/>
            <a:ext cx="14276880" cy="2132640"/>
          </a:xfrm>
          <a:prstGeom prst="rect">
            <a:avLst/>
          </a:prstGeom>
          <a:noFill/>
          <a:ln w="0">
            <a:noFill/>
          </a:ln>
        </p:spPr>
        <p:style>
          <a:lnRef idx="0"/>
          <a:fillRef idx="0"/>
          <a:effectRef idx="0"/>
          <a:fontRef idx="minor"/>
        </p:style>
        <p:txBody>
          <a:bodyPr lIns="0" rIns="0" tIns="0" bIns="0" anchor="t">
            <a:spAutoFit/>
          </a:bodyPr>
          <a:p>
            <a:pPr>
              <a:lnSpc>
                <a:spcPts val="8399"/>
              </a:lnSpc>
              <a:buNone/>
            </a:pPr>
            <a:r>
              <a:rPr b="0" lang="en-US" sz="6000" spc="-1" strike="noStrike">
                <a:solidFill>
                  <a:srgbClr val="ffffff"/>
                </a:solidFill>
                <a:latin typeface="Inter Bold"/>
              </a:rPr>
              <a:t>Experimental Results and Discussion</a:t>
            </a:r>
            <a:endParaRPr b="0" lang="en-US" sz="6000" spc="-1" strike="noStrike">
              <a:latin typeface="Arial"/>
            </a:endParaRPr>
          </a:p>
        </p:txBody>
      </p:sp>
      <p:sp>
        <p:nvSpPr>
          <p:cNvPr id="182" name="TextBox 11"/>
          <p:cNvSpPr/>
          <p:nvPr/>
        </p:nvSpPr>
        <p:spPr>
          <a:xfrm>
            <a:off x="689400" y="5086440"/>
            <a:ext cx="14347800" cy="1439280"/>
          </a:xfrm>
          <a:prstGeom prst="rect">
            <a:avLst/>
          </a:prstGeom>
          <a:noFill/>
          <a:ln w="0">
            <a:noFill/>
          </a:ln>
        </p:spPr>
        <p:style>
          <a:lnRef idx="0"/>
          <a:fillRef idx="0"/>
          <a:effectRef idx="0"/>
          <a:fontRef idx="minor"/>
        </p:style>
        <p:txBody>
          <a:bodyPr lIns="0" rIns="0" tIns="0" bIns="0" anchor="t">
            <a:spAutoFit/>
          </a:bodyPr>
          <a:p>
            <a:pPr lvl="1" marL="582840" indent="-291600" algn="just">
              <a:lnSpc>
                <a:spcPts val="3779"/>
              </a:lnSpc>
              <a:buClr>
                <a:srgbClr val="ffffff"/>
              </a:buClr>
              <a:buFont typeface="Arial"/>
              <a:buChar char="•"/>
            </a:pPr>
            <a:r>
              <a:rPr b="0" lang="en-US" sz="2700" spc="-1" strike="noStrike">
                <a:solidFill>
                  <a:srgbClr val="ffffff"/>
                </a:solidFill>
                <a:latin typeface="Roboto"/>
              </a:rPr>
              <a:t>Here, the controller is used to connect all the components connected to the   microcontroller.</a:t>
            </a:r>
            <a:endParaRPr b="0" lang="en-US" sz="2700" spc="-1" strike="noStrike">
              <a:latin typeface="Arial"/>
            </a:endParaRPr>
          </a:p>
          <a:p>
            <a:pPr algn="just">
              <a:lnSpc>
                <a:spcPts val="3779"/>
              </a:lnSpc>
              <a:buNone/>
            </a:pPr>
            <a:endParaRPr b="0" lang="en-US" sz="1800" spc="-1" strike="noStrike">
              <a:latin typeface="Arial"/>
            </a:endParaRPr>
          </a:p>
        </p:txBody>
      </p:sp>
      <p:sp>
        <p:nvSpPr>
          <p:cNvPr id="183" name="TextBox 12"/>
          <p:cNvSpPr/>
          <p:nvPr/>
        </p:nvSpPr>
        <p:spPr>
          <a:xfrm>
            <a:off x="462240" y="6691320"/>
            <a:ext cx="17825400" cy="1494000"/>
          </a:xfrm>
          <a:prstGeom prst="rect">
            <a:avLst/>
          </a:prstGeom>
          <a:noFill/>
          <a:ln w="0">
            <a:noFill/>
          </a:ln>
        </p:spPr>
        <p:style>
          <a:lnRef idx="0"/>
          <a:fillRef idx="0"/>
          <a:effectRef idx="0"/>
          <a:fontRef idx="minor"/>
        </p:style>
        <p:txBody>
          <a:bodyPr lIns="0" rIns="0" tIns="0" bIns="0" anchor="t">
            <a:spAutoFit/>
          </a:bodyPr>
          <a:p>
            <a:pPr lvl="1" marL="604440" indent="-302400">
              <a:lnSpc>
                <a:spcPts val="3920"/>
              </a:lnSpc>
              <a:buClr>
                <a:srgbClr val="ffffff"/>
              </a:buClr>
              <a:buFont typeface="Arial"/>
              <a:buChar char="•"/>
            </a:pPr>
            <a:r>
              <a:rPr b="0" lang="en-US" sz="2800" spc="-1" strike="noStrike">
                <a:solidFill>
                  <a:srgbClr val="ffffff"/>
                </a:solidFill>
                <a:latin typeface="Canva Sans"/>
              </a:rPr>
              <a:t>The agricultural device is equipped with iot technology and can be accessed through online test boards with various sensors and live data transmissions through Thingsspeak.com. The sensors like temperature, soil moisture with cloud server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Picture 2" descr=""/>
          <p:cNvPicPr/>
          <p:nvPr/>
        </p:nvPicPr>
        <p:blipFill>
          <a:blip r:embed="rId1"/>
          <a:srcRect l="0" t="7784" r="0" b="7784"/>
          <a:stretch/>
        </p:blipFill>
        <p:spPr>
          <a:xfrm>
            <a:off x="0" y="0"/>
            <a:ext cx="18287640" cy="10286640"/>
          </a:xfrm>
          <a:prstGeom prst="rect">
            <a:avLst/>
          </a:prstGeom>
          <a:ln w="0">
            <a:noFill/>
          </a:ln>
        </p:spPr>
      </p:pic>
      <p:pic>
        <p:nvPicPr>
          <p:cNvPr id="185" name="Picture 3" descr=""/>
          <p:cNvPicPr/>
          <p:nvPr/>
        </p:nvPicPr>
        <p:blipFill>
          <a:blip r:embed="rId2"/>
          <a:stretch/>
        </p:blipFill>
        <p:spPr>
          <a:xfrm>
            <a:off x="1205640" y="1179000"/>
            <a:ext cx="191880" cy="245520"/>
          </a:xfrm>
          <a:prstGeom prst="rect">
            <a:avLst/>
          </a:prstGeom>
          <a:ln w="0">
            <a:noFill/>
          </a:ln>
        </p:spPr>
      </p:pic>
      <p:pic>
        <p:nvPicPr>
          <p:cNvPr id="186" name="Picture 4" descr=""/>
          <p:cNvPicPr/>
          <p:nvPr/>
        </p:nvPicPr>
        <p:blipFill>
          <a:blip r:embed="rId3"/>
          <a:stretch/>
        </p:blipFill>
        <p:spPr>
          <a:xfrm>
            <a:off x="796320" y="2712240"/>
            <a:ext cx="9609120" cy="3022200"/>
          </a:xfrm>
          <a:prstGeom prst="rect">
            <a:avLst/>
          </a:prstGeom>
          <a:ln w="0">
            <a:noFill/>
          </a:ln>
        </p:spPr>
      </p:pic>
      <p:sp>
        <p:nvSpPr>
          <p:cNvPr id="187" name="TextBox 5"/>
          <p:cNvSpPr/>
          <p:nvPr/>
        </p:nvSpPr>
        <p:spPr>
          <a:xfrm>
            <a:off x="4167360" y="878760"/>
            <a:ext cx="9952920" cy="812520"/>
          </a:xfrm>
          <a:prstGeom prst="rect">
            <a:avLst/>
          </a:prstGeom>
          <a:noFill/>
          <a:ln w="0">
            <a:noFill/>
          </a:ln>
        </p:spPr>
        <p:style>
          <a:lnRef idx="0"/>
          <a:fillRef idx="0"/>
          <a:effectRef idx="0"/>
          <a:fontRef idx="minor"/>
        </p:style>
        <p:txBody>
          <a:bodyPr lIns="0" rIns="0" tIns="0" bIns="0" anchor="t">
            <a:spAutoFit/>
          </a:bodyPr>
          <a:p>
            <a:pPr algn="ctr">
              <a:lnSpc>
                <a:spcPts val="6401"/>
              </a:lnSpc>
              <a:buNone/>
            </a:pPr>
            <a:r>
              <a:rPr b="0" lang="en-US" sz="4580" spc="-1" strike="noStrike">
                <a:solidFill>
                  <a:srgbClr val="f66e1a"/>
                </a:solidFill>
                <a:latin typeface="Inter"/>
              </a:rPr>
              <a:t>Future Scope</a:t>
            </a:r>
            <a:endParaRPr b="0" lang="en-US" sz="4580" spc="-1" strike="noStrike">
              <a:latin typeface="Arial"/>
            </a:endParaRPr>
          </a:p>
        </p:txBody>
      </p:sp>
      <p:sp>
        <p:nvSpPr>
          <p:cNvPr id="188" name="TextBox 6"/>
          <p:cNvSpPr/>
          <p:nvPr/>
        </p:nvSpPr>
        <p:spPr>
          <a:xfrm>
            <a:off x="1643040" y="3234240"/>
            <a:ext cx="7725960" cy="2127960"/>
          </a:xfrm>
          <a:prstGeom prst="rect">
            <a:avLst/>
          </a:prstGeom>
          <a:noFill/>
          <a:ln w="0">
            <a:noFill/>
          </a:ln>
        </p:spPr>
        <p:style>
          <a:lnRef idx="0"/>
          <a:fillRef idx="0"/>
          <a:effectRef idx="0"/>
          <a:fontRef idx="minor"/>
        </p:style>
        <p:txBody>
          <a:bodyPr lIns="0" rIns="0" tIns="0" bIns="0" anchor="t">
            <a:spAutoFit/>
          </a:bodyPr>
          <a:p>
            <a:pPr algn="ctr">
              <a:lnSpc>
                <a:spcPts val="4190"/>
              </a:lnSpc>
              <a:buNone/>
            </a:pPr>
            <a:r>
              <a:rPr b="0" lang="en-US" sz="2990" spc="-1" strike="noStrike">
                <a:solidFill>
                  <a:srgbClr val="000000"/>
                </a:solidFill>
                <a:latin typeface="Open Sans Bold Italics"/>
              </a:rPr>
              <a:t>This System can be further modified by collecting and combining realtime robot in the feild and undergo ploughing seeding process also</a:t>
            </a:r>
            <a:endParaRPr b="0" lang="en-US" sz="2990" spc="-1" strike="noStrike">
              <a:latin typeface="Arial"/>
            </a:endParaRPr>
          </a:p>
        </p:txBody>
      </p:sp>
      <p:pic>
        <p:nvPicPr>
          <p:cNvPr id="189" name="Picture 7" descr=""/>
          <p:cNvPicPr/>
          <p:nvPr/>
        </p:nvPicPr>
        <p:blipFill>
          <a:blip r:embed="rId4"/>
          <a:stretch/>
        </p:blipFill>
        <p:spPr>
          <a:xfrm>
            <a:off x="2236680" y="7523640"/>
            <a:ext cx="1094760" cy="1094760"/>
          </a:xfrm>
          <a:prstGeom prst="rect">
            <a:avLst/>
          </a:prstGeom>
          <a:ln w="0">
            <a:noFill/>
          </a:ln>
        </p:spPr>
      </p:pic>
      <p:pic>
        <p:nvPicPr>
          <p:cNvPr id="190" name="Picture 8" descr=""/>
          <p:cNvPicPr/>
          <p:nvPr/>
        </p:nvPicPr>
        <p:blipFill>
          <a:blip r:embed="rId5"/>
          <a:stretch/>
        </p:blipFill>
        <p:spPr>
          <a:xfrm>
            <a:off x="1643040" y="5928840"/>
            <a:ext cx="593280" cy="593280"/>
          </a:xfrm>
          <a:prstGeom prst="rect">
            <a:avLst/>
          </a:prstGeom>
          <a:ln w="0">
            <a:noFill/>
          </a:ln>
        </p:spPr>
      </p:pic>
      <p:pic>
        <p:nvPicPr>
          <p:cNvPr id="191" name="Picture 9" descr=""/>
          <p:cNvPicPr/>
          <p:nvPr/>
        </p:nvPicPr>
        <p:blipFill>
          <a:blip r:embed="rId6"/>
          <a:stretch/>
        </p:blipFill>
        <p:spPr>
          <a:xfrm rot="10800000">
            <a:off x="14956560" y="2015280"/>
            <a:ext cx="1094760" cy="1094760"/>
          </a:xfrm>
          <a:prstGeom prst="rect">
            <a:avLst/>
          </a:prstGeom>
          <a:ln w="0">
            <a:noFill/>
          </a:ln>
        </p:spPr>
      </p:pic>
      <p:pic>
        <p:nvPicPr>
          <p:cNvPr id="192" name="Picture 10" descr=""/>
          <p:cNvPicPr/>
          <p:nvPr/>
        </p:nvPicPr>
        <p:blipFill>
          <a:blip r:embed="rId7"/>
          <a:stretch/>
        </p:blipFill>
        <p:spPr>
          <a:xfrm rot="10800000">
            <a:off x="16051680" y="4111200"/>
            <a:ext cx="593280" cy="593280"/>
          </a:xfrm>
          <a:prstGeom prst="rect">
            <a:avLst/>
          </a:prstGeom>
          <a:ln w="0">
            <a:noFill/>
          </a:ln>
        </p:spPr>
      </p:pic>
      <p:pic>
        <p:nvPicPr>
          <p:cNvPr id="193" name="Picture 11" descr=""/>
          <p:cNvPicPr/>
          <p:nvPr/>
        </p:nvPicPr>
        <p:blipFill>
          <a:blip r:embed="rId8"/>
          <a:stretch/>
        </p:blipFill>
        <p:spPr>
          <a:xfrm>
            <a:off x="6738480" y="6235560"/>
            <a:ext cx="9609120" cy="3022200"/>
          </a:xfrm>
          <a:prstGeom prst="rect">
            <a:avLst/>
          </a:prstGeom>
          <a:ln w="0">
            <a:noFill/>
          </a:ln>
        </p:spPr>
      </p:pic>
      <p:sp>
        <p:nvSpPr>
          <p:cNvPr id="194" name="TextBox 12"/>
          <p:cNvSpPr/>
          <p:nvPr/>
        </p:nvSpPr>
        <p:spPr>
          <a:xfrm>
            <a:off x="7229880" y="6542280"/>
            <a:ext cx="8273520" cy="2277720"/>
          </a:xfrm>
          <a:prstGeom prst="rect">
            <a:avLst/>
          </a:prstGeom>
          <a:noFill/>
          <a:ln w="0">
            <a:noFill/>
          </a:ln>
        </p:spPr>
        <p:style>
          <a:lnRef idx="0"/>
          <a:fillRef idx="0"/>
          <a:effectRef idx="0"/>
          <a:fontRef idx="minor"/>
        </p:style>
        <p:txBody>
          <a:bodyPr lIns="0" rIns="0" tIns="0" bIns="0" anchor="t">
            <a:spAutoFit/>
          </a:bodyPr>
          <a:p>
            <a:pPr algn="ctr">
              <a:lnSpc>
                <a:spcPts val="4484"/>
              </a:lnSpc>
              <a:buNone/>
            </a:pPr>
            <a:r>
              <a:rPr b="0" lang="en-US" sz="3209" spc="-1" strike="noStrike">
                <a:solidFill>
                  <a:srgbClr val="000000"/>
                </a:solidFill>
                <a:latin typeface="Open Sans Bold Italics"/>
              </a:rPr>
              <a:t>ESP8266 wifi enabled module can be replaced with a specially designed board</a:t>
            </a:r>
            <a:endParaRPr b="0" lang="en-US" sz="3209" spc="-1" strike="noStrike">
              <a:latin typeface="Arial"/>
            </a:endParaRPr>
          </a:p>
          <a:p>
            <a:pPr algn="ctr">
              <a:lnSpc>
                <a:spcPts val="4484"/>
              </a:lnSpc>
              <a:buNone/>
            </a:pPr>
            <a:r>
              <a:rPr b="0" lang="en-US" sz="3209" spc="-1" strike="noStrike">
                <a:solidFill>
                  <a:srgbClr val="000000"/>
                </a:solidFill>
                <a:latin typeface="Open Sans Bold Italics"/>
              </a:rPr>
              <a:t>which would make the system </a:t>
            </a:r>
            <a:endParaRPr b="0" lang="en-US" sz="3209" spc="-1" strike="noStrike">
              <a:latin typeface="Arial"/>
            </a:endParaRPr>
          </a:p>
          <a:p>
            <a:pPr algn="ctr">
              <a:lnSpc>
                <a:spcPts val="4484"/>
              </a:lnSpc>
              <a:buNone/>
            </a:pPr>
            <a:r>
              <a:rPr b="0" lang="en-US" sz="3209" spc="-1" strike="noStrike">
                <a:solidFill>
                  <a:srgbClr val="000000"/>
                </a:solidFill>
                <a:latin typeface="Open Sans Bold Italics"/>
              </a:rPr>
              <a:t>more efficient and economical</a:t>
            </a:r>
            <a:endParaRPr b="0" lang="en-US" sz="3209"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d70"/>
        </a:solidFill>
      </p:bgPr>
    </p:bg>
    <p:spTree>
      <p:nvGrpSpPr>
        <p:cNvPr id="1" name=""/>
        <p:cNvGrpSpPr/>
        <p:nvPr/>
      </p:nvGrpSpPr>
      <p:grpSpPr>
        <a:xfrm>
          <a:off x="0" y="0"/>
          <a:ext cx="0" cy="0"/>
          <a:chOff x="0" y="0"/>
          <a:chExt cx="0" cy="0"/>
        </a:xfrm>
      </p:grpSpPr>
      <p:pic>
        <p:nvPicPr>
          <p:cNvPr id="195" name="Picture 2" descr=""/>
          <p:cNvPicPr/>
          <p:nvPr/>
        </p:nvPicPr>
        <p:blipFill>
          <a:blip r:embed="rId1"/>
          <a:stretch/>
        </p:blipFill>
        <p:spPr>
          <a:xfrm>
            <a:off x="1028880" y="1028880"/>
            <a:ext cx="545760" cy="545760"/>
          </a:xfrm>
          <a:prstGeom prst="rect">
            <a:avLst/>
          </a:prstGeom>
          <a:ln w="0">
            <a:noFill/>
          </a:ln>
        </p:spPr>
      </p:pic>
      <p:pic>
        <p:nvPicPr>
          <p:cNvPr id="196" name="Picture 3" descr=""/>
          <p:cNvPicPr/>
          <p:nvPr/>
        </p:nvPicPr>
        <p:blipFill>
          <a:blip r:embed="rId2"/>
          <a:stretch/>
        </p:blipFill>
        <p:spPr>
          <a:xfrm>
            <a:off x="1205640" y="1179000"/>
            <a:ext cx="191880" cy="245520"/>
          </a:xfrm>
          <a:prstGeom prst="rect">
            <a:avLst/>
          </a:prstGeom>
          <a:ln w="0">
            <a:noFill/>
          </a:ln>
        </p:spPr>
      </p:pic>
      <p:pic>
        <p:nvPicPr>
          <p:cNvPr id="197" name="Picture 4" descr=""/>
          <p:cNvPicPr/>
          <p:nvPr/>
        </p:nvPicPr>
        <p:blipFill>
          <a:blip r:embed="rId3"/>
          <a:stretch/>
        </p:blipFill>
        <p:spPr>
          <a:xfrm>
            <a:off x="15135840" y="1991520"/>
            <a:ext cx="6303600" cy="6303600"/>
          </a:xfrm>
          <a:prstGeom prst="rect">
            <a:avLst/>
          </a:prstGeom>
          <a:ln w="0">
            <a:noFill/>
          </a:ln>
        </p:spPr>
      </p:pic>
      <p:grpSp>
        <p:nvGrpSpPr>
          <p:cNvPr id="198" name="Group 5"/>
          <p:cNvGrpSpPr/>
          <p:nvPr/>
        </p:nvGrpSpPr>
        <p:grpSpPr>
          <a:xfrm>
            <a:off x="11744280" y="-120960"/>
            <a:ext cx="3391200" cy="3391200"/>
            <a:chOff x="11744280" y="-120960"/>
            <a:chExt cx="3391200" cy="3391200"/>
          </a:xfrm>
        </p:grpSpPr>
        <p:sp>
          <p:nvSpPr>
            <p:cNvPr id="199" name="Freeform 6"/>
            <p:cNvSpPr/>
            <p:nvPr/>
          </p:nvSpPr>
          <p:spPr>
            <a:xfrm>
              <a:off x="11744280" y="-120960"/>
              <a:ext cx="3391200" cy="3391200"/>
            </a:xfrm>
            <a:custGeom>
              <a:avLst/>
              <a:gdLst/>
              <a:ah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0">
              <a:blip r:embed="rId4"/>
              <a:srcRect/>
              <a:stretch/>
            </a:blipFill>
            <a:ln w="0">
              <a:noFill/>
            </a:ln>
          </p:spPr>
          <p:style>
            <a:lnRef idx="0"/>
            <a:fillRef idx="0"/>
            <a:effectRef idx="0"/>
            <a:fontRef idx="minor"/>
          </p:style>
        </p:sp>
      </p:grpSp>
      <p:pic>
        <p:nvPicPr>
          <p:cNvPr id="200" name="Picture 7" descr=""/>
          <p:cNvPicPr/>
          <p:nvPr/>
        </p:nvPicPr>
        <p:blipFill>
          <a:blip r:embed="rId5"/>
          <a:stretch/>
        </p:blipFill>
        <p:spPr>
          <a:xfrm>
            <a:off x="1909800" y="5195160"/>
            <a:ext cx="681840" cy="681840"/>
          </a:xfrm>
          <a:prstGeom prst="rect">
            <a:avLst/>
          </a:prstGeom>
          <a:ln w="0">
            <a:noFill/>
          </a:ln>
        </p:spPr>
      </p:pic>
      <p:pic>
        <p:nvPicPr>
          <p:cNvPr id="201" name="Picture 8" descr=""/>
          <p:cNvPicPr/>
          <p:nvPr/>
        </p:nvPicPr>
        <p:blipFill>
          <a:blip r:embed="rId6"/>
          <a:stretch/>
        </p:blipFill>
        <p:spPr>
          <a:xfrm>
            <a:off x="10133640" y="3270600"/>
            <a:ext cx="681840" cy="681840"/>
          </a:xfrm>
          <a:prstGeom prst="rect">
            <a:avLst/>
          </a:prstGeom>
          <a:ln w="0">
            <a:noFill/>
          </a:ln>
        </p:spPr>
      </p:pic>
      <p:pic>
        <p:nvPicPr>
          <p:cNvPr id="202" name="Picture 9" descr=""/>
          <p:cNvPicPr/>
          <p:nvPr/>
        </p:nvPicPr>
        <p:blipFill>
          <a:blip r:embed="rId7"/>
          <a:stretch/>
        </p:blipFill>
        <p:spPr>
          <a:xfrm>
            <a:off x="1787400" y="2430360"/>
            <a:ext cx="681840" cy="681840"/>
          </a:xfrm>
          <a:prstGeom prst="rect">
            <a:avLst/>
          </a:prstGeom>
          <a:ln w="0">
            <a:noFill/>
          </a:ln>
        </p:spPr>
      </p:pic>
      <p:sp>
        <p:nvSpPr>
          <p:cNvPr id="203" name="TextBox 10"/>
          <p:cNvSpPr/>
          <p:nvPr/>
        </p:nvSpPr>
        <p:spPr>
          <a:xfrm>
            <a:off x="1848600" y="1367640"/>
            <a:ext cx="6495840" cy="853920"/>
          </a:xfrm>
          <a:prstGeom prst="rect">
            <a:avLst/>
          </a:prstGeom>
          <a:noFill/>
          <a:ln w="0">
            <a:noFill/>
          </a:ln>
        </p:spPr>
        <p:style>
          <a:lnRef idx="0"/>
          <a:fillRef idx="0"/>
          <a:effectRef idx="0"/>
          <a:fontRef idx="minor"/>
        </p:style>
        <p:txBody>
          <a:bodyPr lIns="0" rIns="0" tIns="0" bIns="0" anchor="t">
            <a:spAutoFit/>
          </a:bodyPr>
          <a:p>
            <a:pPr>
              <a:lnSpc>
                <a:spcPts val="6721"/>
              </a:lnSpc>
              <a:buNone/>
            </a:pPr>
            <a:r>
              <a:rPr b="0" lang="en-US" sz="5600" spc="-1" strike="noStrike">
                <a:solidFill>
                  <a:srgbClr val="fdd54f"/>
                </a:solidFill>
                <a:latin typeface="Poppins"/>
              </a:rPr>
              <a:t>CONCLUSION</a:t>
            </a:r>
            <a:endParaRPr b="0" lang="en-US" sz="5600" spc="-1" strike="noStrike">
              <a:latin typeface="Arial"/>
            </a:endParaRPr>
          </a:p>
        </p:txBody>
      </p:sp>
      <p:sp>
        <p:nvSpPr>
          <p:cNvPr id="204" name="TextBox 11"/>
          <p:cNvSpPr/>
          <p:nvPr/>
        </p:nvSpPr>
        <p:spPr>
          <a:xfrm>
            <a:off x="1909800" y="5347440"/>
            <a:ext cx="559440" cy="286200"/>
          </a:xfrm>
          <a:prstGeom prst="rect">
            <a:avLst/>
          </a:prstGeom>
          <a:noFill/>
          <a:ln w="0">
            <a:noFill/>
          </a:ln>
        </p:spPr>
        <p:style>
          <a:lnRef idx="0"/>
          <a:fillRef idx="0"/>
          <a:effectRef idx="0"/>
          <a:fontRef idx="minor"/>
        </p:style>
        <p:txBody>
          <a:bodyPr lIns="0" rIns="0" tIns="0" bIns="0" anchor="t">
            <a:spAutoFit/>
          </a:bodyPr>
          <a:p>
            <a:pPr algn="ctr">
              <a:lnSpc>
                <a:spcPts val="2251"/>
              </a:lnSpc>
              <a:buNone/>
            </a:pPr>
            <a:r>
              <a:rPr b="0" lang="en-US" sz="1600" spc="-1" strike="noStrike">
                <a:solidFill>
                  <a:srgbClr val="ffffff"/>
                </a:solidFill>
                <a:latin typeface="Poppins Bold"/>
              </a:rPr>
              <a:t>02</a:t>
            </a:r>
            <a:endParaRPr b="0" lang="en-US" sz="1600" spc="-1" strike="noStrike">
              <a:latin typeface="Arial"/>
            </a:endParaRPr>
          </a:p>
        </p:txBody>
      </p:sp>
      <p:sp>
        <p:nvSpPr>
          <p:cNvPr id="205" name="TextBox 12"/>
          <p:cNvSpPr/>
          <p:nvPr/>
        </p:nvSpPr>
        <p:spPr>
          <a:xfrm>
            <a:off x="1787400" y="5942160"/>
            <a:ext cx="8886960" cy="2063160"/>
          </a:xfrm>
          <a:prstGeom prst="rect">
            <a:avLst/>
          </a:prstGeom>
          <a:noFill/>
          <a:ln w="0">
            <a:noFill/>
          </a:ln>
        </p:spPr>
        <p:style>
          <a:lnRef idx="0"/>
          <a:fillRef idx="0"/>
          <a:effectRef idx="0"/>
          <a:fontRef idx="minor"/>
        </p:style>
        <p:txBody>
          <a:bodyPr lIns="0" rIns="0" tIns="0" bIns="0" anchor="t">
            <a:spAutoFit/>
          </a:bodyPr>
          <a:p>
            <a:pPr>
              <a:lnSpc>
                <a:spcPts val="4062"/>
              </a:lnSpc>
              <a:buNone/>
            </a:pPr>
            <a:r>
              <a:rPr b="0" lang="en-US" sz="2900" spc="-1" strike="noStrike">
                <a:solidFill>
                  <a:srgbClr val="ffffff"/>
                </a:solidFill>
                <a:latin typeface="Open Sans"/>
              </a:rPr>
              <a:t>The wireless monitoring of the farm using a temperature sensors and humidity sensors can be used to reduce</a:t>
            </a:r>
            <a:endParaRPr b="0" lang="en-US" sz="2900" spc="-1" strike="noStrike">
              <a:latin typeface="Arial"/>
            </a:endParaRPr>
          </a:p>
          <a:p>
            <a:pPr>
              <a:lnSpc>
                <a:spcPts val="4062"/>
              </a:lnSpc>
              <a:buNone/>
            </a:pPr>
            <a:r>
              <a:rPr b="0" lang="en-US" sz="2900" spc="-1" strike="noStrike">
                <a:solidFill>
                  <a:srgbClr val="ffffff"/>
                </a:solidFill>
                <a:latin typeface="Open Sans"/>
              </a:rPr>
              <a:t>human power consumption</a:t>
            </a:r>
            <a:endParaRPr b="0" lang="en-US" sz="2900" spc="-1" strike="noStrike">
              <a:latin typeface="Arial"/>
            </a:endParaRPr>
          </a:p>
        </p:txBody>
      </p:sp>
      <p:sp>
        <p:nvSpPr>
          <p:cNvPr id="206" name="TextBox 13"/>
          <p:cNvSpPr/>
          <p:nvPr/>
        </p:nvSpPr>
        <p:spPr>
          <a:xfrm>
            <a:off x="10133640" y="3465360"/>
            <a:ext cx="559440" cy="286200"/>
          </a:xfrm>
          <a:prstGeom prst="rect">
            <a:avLst/>
          </a:prstGeom>
          <a:noFill/>
          <a:ln w="0">
            <a:noFill/>
          </a:ln>
        </p:spPr>
        <p:style>
          <a:lnRef idx="0"/>
          <a:fillRef idx="0"/>
          <a:effectRef idx="0"/>
          <a:fontRef idx="minor"/>
        </p:style>
        <p:txBody>
          <a:bodyPr lIns="0" rIns="0" tIns="0" bIns="0" anchor="t">
            <a:spAutoFit/>
          </a:bodyPr>
          <a:p>
            <a:pPr algn="ctr">
              <a:lnSpc>
                <a:spcPts val="2251"/>
              </a:lnSpc>
              <a:buNone/>
            </a:pPr>
            <a:r>
              <a:rPr b="0" lang="en-US" sz="1600" spc="-1" strike="noStrike">
                <a:solidFill>
                  <a:srgbClr val="ffffff"/>
                </a:solidFill>
                <a:latin typeface="Poppins Bold"/>
              </a:rPr>
              <a:t>03</a:t>
            </a:r>
            <a:endParaRPr b="0" lang="en-US" sz="1600" spc="-1" strike="noStrike">
              <a:latin typeface="Arial"/>
            </a:endParaRPr>
          </a:p>
        </p:txBody>
      </p:sp>
      <p:sp>
        <p:nvSpPr>
          <p:cNvPr id="207" name="TextBox 14"/>
          <p:cNvSpPr/>
          <p:nvPr/>
        </p:nvSpPr>
        <p:spPr>
          <a:xfrm>
            <a:off x="1787400" y="3213360"/>
            <a:ext cx="7629120" cy="184860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ffffff"/>
                </a:solidFill>
                <a:latin typeface="Open Sans"/>
              </a:rPr>
              <a:t>Agriculture stick using IoT will be used to support the farmers to monitor the data like temperature</a:t>
            </a:r>
            <a:endParaRPr b="0" lang="en-US" sz="2600" spc="-1" strike="noStrike">
              <a:latin typeface="Arial"/>
            </a:endParaRPr>
          </a:p>
          <a:p>
            <a:pPr>
              <a:lnSpc>
                <a:spcPts val="3640"/>
              </a:lnSpc>
              <a:buNone/>
            </a:pPr>
            <a:r>
              <a:rPr b="0" lang="en-US" sz="2600" spc="-1" strike="noStrike">
                <a:solidFill>
                  <a:srgbClr val="ffffff"/>
                </a:solidFill>
                <a:latin typeface="Open Sans"/>
              </a:rPr>
              <a:t>and soil moisture, which results in an increase in food production.</a:t>
            </a:r>
            <a:endParaRPr b="0" lang="en-US" sz="2600" spc="-1" strike="noStrike">
              <a:latin typeface="Arial"/>
            </a:endParaRPr>
          </a:p>
        </p:txBody>
      </p:sp>
      <p:sp>
        <p:nvSpPr>
          <p:cNvPr id="208" name="TextBox 15"/>
          <p:cNvSpPr/>
          <p:nvPr/>
        </p:nvSpPr>
        <p:spPr>
          <a:xfrm>
            <a:off x="1848600" y="2618640"/>
            <a:ext cx="559440" cy="286200"/>
          </a:xfrm>
          <a:prstGeom prst="rect">
            <a:avLst/>
          </a:prstGeom>
          <a:noFill/>
          <a:ln w="0">
            <a:noFill/>
          </a:ln>
        </p:spPr>
        <p:style>
          <a:lnRef idx="0"/>
          <a:fillRef idx="0"/>
          <a:effectRef idx="0"/>
          <a:fontRef idx="minor"/>
        </p:style>
        <p:txBody>
          <a:bodyPr lIns="0" rIns="0" tIns="0" bIns="0" anchor="t">
            <a:spAutoFit/>
          </a:bodyPr>
          <a:p>
            <a:pPr algn="ctr">
              <a:lnSpc>
                <a:spcPts val="2251"/>
              </a:lnSpc>
              <a:buNone/>
            </a:pPr>
            <a:r>
              <a:rPr b="0" lang="en-US" sz="1600" spc="-1" strike="noStrike">
                <a:solidFill>
                  <a:srgbClr val="ffffff"/>
                </a:solidFill>
                <a:latin typeface="Poppins Bold"/>
              </a:rPr>
              <a:t>01</a:t>
            </a:r>
            <a:endParaRPr b="0" lang="en-US" sz="1600" spc="-1" strike="noStrike">
              <a:latin typeface="Arial"/>
            </a:endParaRPr>
          </a:p>
        </p:txBody>
      </p:sp>
      <p:sp>
        <p:nvSpPr>
          <p:cNvPr id="209" name="TextBox 16"/>
          <p:cNvSpPr/>
          <p:nvPr/>
        </p:nvSpPr>
        <p:spPr>
          <a:xfrm>
            <a:off x="9819720" y="4074120"/>
            <a:ext cx="8714520" cy="1785240"/>
          </a:xfrm>
          <a:prstGeom prst="rect">
            <a:avLst/>
          </a:prstGeom>
          <a:noFill/>
          <a:ln w="0">
            <a:noFill/>
          </a:ln>
        </p:spPr>
        <p:style>
          <a:lnRef idx="0"/>
          <a:fillRef idx="0"/>
          <a:effectRef idx="0"/>
          <a:fontRef idx="minor"/>
        </p:style>
        <p:txBody>
          <a:bodyPr lIns="0" rIns="0" tIns="0" bIns="0" anchor="t">
            <a:spAutoFit/>
          </a:bodyPr>
          <a:p>
            <a:pPr>
              <a:lnSpc>
                <a:spcPts val="3515"/>
              </a:lnSpc>
              <a:buNone/>
            </a:pPr>
            <a:r>
              <a:rPr b="0" lang="en-US" sz="2510" spc="-1" strike="noStrike">
                <a:solidFill>
                  <a:srgbClr val="ffffff"/>
                </a:solidFill>
                <a:latin typeface="Open Sans"/>
              </a:rPr>
              <a:t>The purpose of this article is to propose a new</a:t>
            </a:r>
            <a:endParaRPr b="0" lang="en-US" sz="2510" spc="-1" strike="noStrike">
              <a:latin typeface="Arial"/>
            </a:endParaRPr>
          </a:p>
          <a:p>
            <a:pPr>
              <a:lnSpc>
                <a:spcPts val="3515"/>
              </a:lnSpc>
              <a:buNone/>
            </a:pPr>
            <a:r>
              <a:rPr b="0" lang="en-US" sz="2510" spc="-1" strike="noStrike">
                <a:solidFill>
                  <a:srgbClr val="ffffff"/>
                </a:solidFill>
                <a:latin typeface="Open Sans"/>
              </a:rPr>
              <a:t> </a:t>
            </a:r>
            <a:r>
              <a:rPr b="0" lang="en-US" sz="2510" spc="-1" strike="noStrike">
                <a:solidFill>
                  <a:srgbClr val="ffffff"/>
                </a:solidFill>
                <a:latin typeface="Open Sans"/>
              </a:rPr>
              <a:t>Smart IoT to help farmers to collect live environmental data  to monitor smart agriculture and increase</a:t>
            </a:r>
            <a:endParaRPr b="0" lang="en-US" sz="2510" spc="-1" strike="noStrike">
              <a:latin typeface="Arial"/>
            </a:endParaRPr>
          </a:p>
          <a:p>
            <a:pPr>
              <a:lnSpc>
                <a:spcPts val="3515"/>
              </a:lnSpc>
              <a:buNone/>
            </a:pPr>
            <a:r>
              <a:rPr b="0" lang="en-US" sz="2510" spc="-1" strike="noStrike">
                <a:solidFill>
                  <a:srgbClr val="ffffff"/>
                </a:solidFill>
                <a:latin typeface="Open Sans"/>
              </a:rPr>
              <a:t>overall yield and product quality</a:t>
            </a:r>
            <a:endParaRPr b="0" lang="en-US" sz="251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d70"/>
        </a:solidFill>
      </p:bgPr>
    </p:bg>
    <p:spTree>
      <p:nvGrpSpPr>
        <p:cNvPr id="1" name=""/>
        <p:cNvGrpSpPr/>
        <p:nvPr/>
      </p:nvGrpSpPr>
      <p:grpSpPr>
        <a:xfrm>
          <a:off x="0" y="0"/>
          <a:ext cx="0" cy="0"/>
          <a:chOff x="0" y="0"/>
          <a:chExt cx="0" cy="0"/>
        </a:xfrm>
      </p:grpSpPr>
      <p:pic>
        <p:nvPicPr>
          <p:cNvPr id="210" name="Picture 2" descr=""/>
          <p:cNvPicPr/>
          <p:nvPr/>
        </p:nvPicPr>
        <p:blipFill>
          <a:blip r:embed="rId1"/>
          <a:stretch/>
        </p:blipFill>
        <p:spPr>
          <a:xfrm>
            <a:off x="1028880" y="1028880"/>
            <a:ext cx="545760" cy="545760"/>
          </a:xfrm>
          <a:prstGeom prst="rect">
            <a:avLst/>
          </a:prstGeom>
          <a:ln w="0">
            <a:noFill/>
          </a:ln>
        </p:spPr>
      </p:pic>
      <p:pic>
        <p:nvPicPr>
          <p:cNvPr id="211" name="Picture 3" descr=""/>
          <p:cNvPicPr/>
          <p:nvPr/>
        </p:nvPicPr>
        <p:blipFill>
          <a:blip r:embed="rId2"/>
          <a:stretch/>
        </p:blipFill>
        <p:spPr>
          <a:xfrm>
            <a:off x="1205640" y="1179000"/>
            <a:ext cx="191880" cy="245520"/>
          </a:xfrm>
          <a:prstGeom prst="rect">
            <a:avLst/>
          </a:prstGeom>
          <a:ln w="0">
            <a:noFill/>
          </a:ln>
        </p:spPr>
      </p:pic>
      <p:pic>
        <p:nvPicPr>
          <p:cNvPr id="212" name="Picture 4" descr=""/>
          <p:cNvPicPr/>
          <p:nvPr/>
        </p:nvPicPr>
        <p:blipFill>
          <a:blip r:embed="rId3"/>
          <a:stretch/>
        </p:blipFill>
        <p:spPr>
          <a:xfrm>
            <a:off x="15135840" y="1991520"/>
            <a:ext cx="6303600" cy="6303600"/>
          </a:xfrm>
          <a:prstGeom prst="rect">
            <a:avLst/>
          </a:prstGeom>
          <a:ln w="0">
            <a:noFill/>
          </a:ln>
        </p:spPr>
      </p:pic>
      <p:grpSp>
        <p:nvGrpSpPr>
          <p:cNvPr id="213" name="Group 5"/>
          <p:cNvGrpSpPr/>
          <p:nvPr/>
        </p:nvGrpSpPr>
        <p:grpSpPr>
          <a:xfrm>
            <a:off x="11744280" y="-120960"/>
            <a:ext cx="3391200" cy="3391200"/>
            <a:chOff x="11744280" y="-120960"/>
            <a:chExt cx="3391200" cy="3391200"/>
          </a:xfrm>
        </p:grpSpPr>
        <p:sp>
          <p:nvSpPr>
            <p:cNvPr id="214" name="Freeform 6"/>
            <p:cNvSpPr/>
            <p:nvPr/>
          </p:nvSpPr>
          <p:spPr>
            <a:xfrm>
              <a:off x="11744280" y="-120960"/>
              <a:ext cx="3391200" cy="3391200"/>
            </a:xfrm>
            <a:custGeom>
              <a:avLst/>
              <a:gdLst/>
              <a:ah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0">
              <a:blip r:embed="rId4"/>
              <a:srcRect/>
              <a:stretch/>
            </a:blipFill>
            <a:ln w="0">
              <a:noFill/>
            </a:ln>
          </p:spPr>
          <p:style>
            <a:lnRef idx="0"/>
            <a:fillRef idx="0"/>
            <a:effectRef idx="0"/>
            <a:fontRef idx="minor"/>
          </p:style>
        </p:sp>
      </p:grpSp>
      <p:pic>
        <p:nvPicPr>
          <p:cNvPr id="215" name="Picture 7" descr=""/>
          <p:cNvPicPr/>
          <p:nvPr/>
        </p:nvPicPr>
        <p:blipFill>
          <a:blip r:embed="rId5"/>
          <a:stretch/>
        </p:blipFill>
        <p:spPr>
          <a:xfrm>
            <a:off x="1848600" y="5716440"/>
            <a:ext cx="681840" cy="681840"/>
          </a:xfrm>
          <a:prstGeom prst="rect">
            <a:avLst/>
          </a:prstGeom>
          <a:ln w="0">
            <a:noFill/>
          </a:ln>
        </p:spPr>
      </p:pic>
      <p:pic>
        <p:nvPicPr>
          <p:cNvPr id="216" name="Picture 8" descr=""/>
          <p:cNvPicPr/>
          <p:nvPr/>
        </p:nvPicPr>
        <p:blipFill>
          <a:blip r:embed="rId6"/>
          <a:stretch/>
        </p:blipFill>
        <p:spPr>
          <a:xfrm>
            <a:off x="10011240" y="2787480"/>
            <a:ext cx="681840" cy="681840"/>
          </a:xfrm>
          <a:prstGeom prst="rect">
            <a:avLst/>
          </a:prstGeom>
          <a:ln w="0">
            <a:noFill/>
          </a:ln>
        </p:spPr>
      </p:pic>
      <p:pic>
        <p:nvPicPr>
          <p:cNvPr id="217" name="Picture 9" descr=""/>
          <p:cNvPicPr/>
          <p:nvPr/>
        </p:nvPicPr>
        <p:blipFill>
          <a:blip r:embed="rId7"/>
          <a:stretch/>
        </p:blipFill>
        <p:spPr>
          <a:xfrm>
            <a:off x="1787400" y="2430360"/>
            <a:ext cx="681840" cy="681840"/>
          </a:xfrm>
          <a:prstGeom prst="rect">
            <a:avLst/>
          </a:prstGeom>
          <a:ln w="0">
            <a:noFill/>
          </a:ln>
        </p:spPr>
      </p:pic>
      <p:sp>
        <p:nvSpPr>
          <p:cNvPr id="218" name="TextBox 10"/>
          <p:cNvSpPr/>
          <p:nvPr/>
        </p:nvSpPr>
        <p:spPr>
          <a:xfrm>
            <a:off x="1848600" y="1367640"/>
            <a:ext cx="6495840" cy="853920"/>
          </a:xfrm>
          <a:prstGeom prst="rect">
            <a:avLst/>
          </a:prstGeom>
          <a:noFill/>
          <a:ln w="0">
            <a:noFill/>
          </a:ln>
        </p:spPr>
        <p:style>
          <a:lnRef idx="0"/>
          <a:fillRef idx="0"/>
          <a:effectRef idx="0"/>
          <a:fontRef idx="minor"/>
        </p:style>
        <p:txBody>
          <a:bodyPr lIns="0" rIns="0" tIns="0" bIns="0" anchor="t">
            <a:spAutoFit/>
          </a:bodyPr>
          <a:p>
            <a:pPr>
              <a:lnSpc>
                <a:spcPts val="6721"/>
              </a:lnSpc>
              <a:buNone/>
            </a:pPr>
            <a:r>
              <a:rPr b="0" lang="en-US" sz="5600" spc="-1" strike="noStrike">
                <a:solidFill>
                  <a:srgbClr val="fdd54f"/>
                </a:solidFill>
                <a:latin typeface="Poppins Bold"/>
              </a:rPr>
              <a:t>References</a:t>
            </a:r>
            <a:endParaRPr b="0" lang="en-US" sz="5600" spc="-1" strike="noStrike">
              <a:latin typeface="Arial"/>
            </a:endParaRPr>
          </a:p>
        </p:txBody>
      </p:sp>
      <p:sp>
        <p:nvSpPr>
          <p:cNvPr id="219" name="TextBox 11"/>
          <p:cNvSpPr/>
          <p:nvPr/>
        </p:nvSpPr>
        <p:spPr>
          <a:xfrm>
            <a:off x="1909800" y="5347440"/>
            <a:ext cx="559440" cy="286200"/>
          </a:xfrm>
          <a:prstGeom prst="rect">
            <a:avLst/>
          </a:prstGeom>
          <a:noFill/>
          <a:ln w="0">
            <a:noFill/>
          </a:ln>
        </p:spPr>
        <p:style>
          <a:lnRef idx="0"/>
          <a:fillRef idx="0"/>
          <a:effectRef idx="0"/>
          <a:fontRef idx="minor"/>
        </p:style>
        <p:txBody>
          <a:bodyPr lIns="0" rIns="0" tIns="0" bIns="0" anchor="t">
            <a:spAutoFit/>
          </a:bodyPr>
          <a:p>
            <a:pPr algn="ctr">
              <a:lnSpc>
                <a:spcPts val="2251"/>
              </a:lnSpc>
              <a:buNone/>
            </a:pPr>
            <a:r>
              <a:rPr b="0" lang="en-US" sz="1600" spc="-1" strike="noStrike">
                <a:solidFill>
                  <a:srgbClr val="ffffff"/>
                </a:solidFill>
                <a:latin typeface="Poppins Bold"/>
              </a:rPr>
              <a:t>02</a:t>
            </a:r>
            <a:endParaRPr b="0" lang="en-US" sz="1600" spc="-1" strike="noStrike">
              <a:latin typeface="Arial"/>
            </a:endParaRPr>
          </a:p>
        </p:txBody>
      </p:sp>
      <p:sp>
        <p:nvSpPr>
          <p:cNvPr id="220" name="TextBox 12"/>
          <p:cNvSpPr/>
          <p:nvPr/>
        </p:nvSpPr>
        <p:spPr>
          <a:xfrm>
            <a:off x="1307520" y="6417360"/>
            <a:ext cx="8886960" cy="3094920"/>
          </a:xfrm>
          <a:prstGeom prst="rect">
            <a:avLst/>
          </a:prstGeom>
          <a:noFill/>
          <a:ln w="0">
            <a:noFill/>
          </a:ln>
        </p:spPr>
        <p:style>
          <a:lnRef idx="0"/>
          <a:fillRef idx="0"/>
          <a:effectRef idx="0"/>
          <a:fontRef idx="minor"/>
        </p:style>
        <p:txBody>
          <a:bodyPr lIns="0" rIns="0" tIns="0" bIns="0" anchor="t">
            <a:spAutoFit/>
          </a:bodyPr>
          <a:p>
            <a:pPr>
              <a:lnSpc>
                <a:spcPts val="4062"/>
              </a:lnSpc>
              <a:buNone/>
            </a:pPr>
            <a:r>
              <a:rPr b="0" lang="en-US" sz="2900" spc="-1" strike="noStrike">
                <a:solidFill>
                  <a:srgbClr val="ffffff"/>
                </a:solidFill>
                <a:latin typeface="Open Sans"/>
              </a:rPr>
              <a:t>Khan, N., Naseer, Y., Alam, I., Abbas, T., &amp; Iqbal, Y. (2018, March). Wireless controlled smart</a:t>
            </a:r>
            <a:endParaRPr b="0" lang="en-US" sz="2900" spc="-1" strike="noStrike">
              <a:latin typeface="Arial"/>
            </a:endParaRPr>
          </a:p>
          <a:p>
            <a:pPr>
              <a:lnSpc>
                <a:spcPts val="4062"/>
              </a:lnSpc>
              <a:buNone/>
            </a:pPr>
            <a:r>
              <a:rPr b="0" lang="en-US" sz="2900" spc="-1" strike="noStrike">
                <a:solidFill>
                  <a:srgbClr val="ffffff"/>
                </a:solidFill>
                <a:latin typeface="Open Sans"/>
              </a:rPr>
              <a:t>digital energy meter and theft control using GSM with GUI. In 2018 International Conference</a:t>
            </a:r>
            <a:endParaRPr b="0" lang="en-US" sz="2900" spc="-1" strike="noStrike">
              <a:latin typeface="Arial"/>
            </a:endParaRPr>
          </a:p>
          <a:p>
            <a:pPr>
              <a:lnSpc>
                <a:spcPts val="4062"/>
              </a:lnSpc>
              <a:buNone/>
            </a:pPr>
            <a:r>
              <a:rPr b="0" lang="en-US" sz="2900" spc="-1" strike="noStrike">
                <a:solidFill>
                  <a:srgbClr val="ffffff"/>
                </a:solidFill>
                <a:latin typeface="Open Sans"/>
              </a:rPr>
              <a:t>on Computing, Mathematics and Engineering Technologies (iCoMET) (pp. 1-6). IEEE.</a:t>
            </a:r>
            <a:endParaRPr b="0" lang="en-US" sz="2900" spc="-1" strike="noStrike">
              <a:latin typeface="Arial"/>
            </a:endParaRPr>
          </a:p>
        </p:txBody>
      </p:sp>
      <p:sp>
        <p:nvSpPr>
          <p:cNvPr id="221" name="TextBox 13"/>
          <p:cNvSpPr/>
          <p:nvPr/>
        </p:nvSpPr>
        <p:spPr>
          <a:xfrm>
            <a:off x="10133640" y="2943720"/>
            <a:ext cx="559440" cy="286200"/>
          </a:xfrm>
          <a:prstGeom prst="rect">
            <a:avLst/>
          </a:prstGeom>
          <a:noFill/>
          <a:ln w="0">
            <a:noFill/>
          </a:ln>
        </p:spPr>
        <p:style>
          <a:lnRef idx="0"/>
          <a:fillRef idx="0"/>
          <a:effectRef idx="0"/>
          <a:fontRef idx="minor"/>
        </p:style>
        <p:txBody>
          <a:bodyPr lIns="0" rIns="0" tIns="0" bIns="0" anchor="t">
            <a:spAutoFit/>
          </a:bodyPr>
          <a:p>
            <a:pPr algn="ctr">
              <a:lnSpc>
                <a:spcPts val="2251"/>
              </a:lnSpc>
              <a:buNone/>
            </a:pPr>
            <a:r>
              <a:rPr b="0" lang="en-US" sz="1600" spc="-1" strike="noStrike">
                <a:solidFill>
                  <a:srgbClr val="ffffff"/>
                </a:solidFill>
                <a:latin typeface="Poppins Bold"/>
              </a:rPr>
              <a:t>03</a:t>
            </a:r>
            <a:endParaRPr b="0" lang="en-US" sz="1600" spc="-1" strike="noStrike">
              <a:latin typeface="Arial"/>
            </a:endParaRPr>
          </a:p>
        </p:txBody>
      </p:sp>
      <p:sp>
        <p:nvSpPr>
          <p:cNvPr id="222" name="TextBox 14"/>
          <p:cNvSpPr/>
          <p:nvPr/>
        </p:nvSpPr>
        <p:spPr>
          <a:xfrm>
            <a:off x="1787400" y="3213360"/>
            <a:ext cx="7629120" cy="2310840"/>
          </a:xfrm>
          <a:prstGeom prst="rect">
            <a:avLst/>
          </a:prstGeom>
          <a:noFill/>
          <a:ln w="0">
            <a:noFill/>
          </a:ln>
        </p:spPr>
        <p:style>
          <a:lnRef idx="0"/>
          <a:fillRef idx="0"/>
          <a:effectRef idx="0"/>
          <a:fontRef idx="minor"/>
        </p:style>
        <p:txBody>
          <a:bodyPr lIns="0" rIns="0" tIns="0" bIns="0" anchor="t">
            <a:spAutoFit/>
          </a:bodyPr>
          <a:p>
            <a:pPr>
              <a:lnSpc>
                <a:spcPts val="3640"/>
              </a:lnSpc>
              <a:buNone/>
            </a:pPr>
            <a:r>
              <a:rPr b="0" lang="en-US" sz="2600" spc="-1" strike="noStrike">
                <a:solidFill>
                  <a:srgbClr val="ffffff"/>
                </a:solidFill>
                <a:latin typeface="Open Sans"/>
              </a:rPr>
              <a:t>Tshali, D., Sumbwanyambe, M., &amp;Hlalelef, T. S. (2018, April). Towards a GSM enabled</a:t>
            </a:r>
            <a:endParaRPr b="0" lang="en-US" sz="2600" spc="-1" strike="noStrike">
              <a:latin typeface="Arial"/>
            </a:endParaRPr>
          </a:p>
          <a:p>
            <a:pPr>
              <a:lnSpc>
                <a:spcPts val="3640"/>
              </a:lnSpc>
              <a:buNone/>
            </a:pPr>
            <a:r>
              <a:rPr b="0" lang="en-US" sz="2600" spc="-1" strike="noStrike">
                <a:solidFill>
                  <a:srgbClr val="ffffff"/>
                </a:solidFill>
                <a:latin typeface="Open Sans"/>
              </a:rPr>
              <a:t>remote monitoring medical system. In 2018 3rd Biennial South African Biomedical Engineering</a:t>
            </a:r>
            <a:endParaRPr b="0" lang="en-US" sz="2600" spc="-1" strike="noStrike">
              <a:latin typeface="Arial"/>
            </a:endParaRPr>
          </a:p>
          <a:p>
            <a:pPr>
              <a:lnSpc>
                <a:spcPts val="3640"/>
              </a:lnSpc>
              <a:buNone/>
            </a:pPr>
            <a:r>
              <a:rPr b="0" lang="en-US" sz="2600" spc="-1" strike="noStrike">
                <a:solidFill>
                  <a:srgbClr val="ffffff"/>
                </a:solidFill>
                <a:latin typeface="Open Sans"/>
              </a:rPr>
              <a:t>Conference (SAIBMEC) (pp. 1-4). IEEE.</a:t>
            </a:r>
            <a:endParaRPr b="0" lang="en-US" sz="2600" spc="-1" strike="noStrike">
              <a:latin typeface="Arial"/>
            </a:endParaRPr>
          </a:p>
        </p:txBody>
      </p:sp>
      <p:sp>
        <p:nvSpPr>
          <p:cNvPr id="223" name="TextBox 15"/>
          <p:cNvSpPr/>
          <p:nvPr/>
        </p:nvSpPr>
        <p:spPr>
          <a:xfrm>
            <a:off x="1848600" y="2618640"/>
            <a:ext cx="559440" cy="286200"/>
          </a:xfrm>
          <a:prstGeom prst="rect">
            <a:avLst/>
          </a:prstGeom>
          <a:noFill/>
          <a:ln w="0">
            <a:noFill/>
          </a:ln>
        </p:spPr>
        <p:style>
          <a:lnRef idx="0"/>
          <a:fillRef idx="0"/>
          <a:effectRef idx="0"/>
          <a:fontRef idx="minor"/>
        </p:style>
        <p:txBody>
          <a:bodyPr lIns="0" rIns="0" tIns="0" bIns="0" anchor="t">
            <a:spAutoFit/>
          </a:bodyPr>
          <a:p>
            <a:pPr algn="ctr">
              <a:lnSpc>
                <a:spcPts val="2251"/>
              </a:lnSpc>
              <a:buNone/>
            </a:pPr>
            <a:r>
              <a:rPr b="0" lang="en-US" sz="1600" spc="-1" strike="noStrike">
                <a:solidFill>
                  <a:srgbClr val="ffffff"/>
                </a:solidFill>
                <a:latin typeface="Poppins Bold"/>
              </a:rPr>
              <a:t>01</a:t>
            </a:r>
            <a:endParaRPr b="0" lang="en-US" sz="1600" spc="-1" strike="noStrike">
              <a:latin typeface="Arial"/>
            </a:endParaRPr>
          </a:p>
        </p:txBody>
      </p:sp>
      <p:sp>
        <p:nvSpPr>
          <p:cNvPr id="224" name="TextBox 16"/>
          <p:cNvSpPr/>
          <p:nvPr/>
        </p:nvSpPr>
        <p:spPr>
          <a:xfrm>
            <a:off x="9573120" y="3555000"/>
            <a:ext cx="8714520" cy="2678040"/>
          </a:xfrm>
          <a:prstGeom prst="rect">
            <a:avLst/>
          </a:prstGeom>
          <a:noFill/>
          <a:ln w="0">
            <a:noFill/>
          </a:ln>
        </p:spPr>
        <p:style>
          <a:lnRef idx="0"/>
          <a:fillRef idx="0"/>
          <a:effectRef idx="0"/>
          <a:fontRef idx="minor"/>
        </p:style>
        <p:txBody>
          <a:bodyPr lIns="0" rIns="0" tIns="0" bIns="0" anchor="t">
            <a:spAutoFit/>
          </a:bodyPr>
          <a:p>
            <a:pPr>
              <a:lnSpc>
                <a:spcPts val="3515"/>
              </a:lnSpc>
              <a:buNone/>
            </a:pPr>
            <a:r>
              <a:rPr b="0" lang="en-US" sz="2510" spc="-1" strike="noStrike">
                <a:solidFill>
                  <a:srgbClr val="ffffff"/>
                </a:solidFill>
                <a:latin typeface="Open Sans"/>
              </a:rPr>
              <a:t>Johnsen, F. T., Zieliński, Z., Wrona, K., Suri, N., Fuchs, C., Pradhan, M., ... &amp;Krzysztoń, M.</a:t>
            </a:r>
            <a:endParaRPr b="0" lang="en-US" sz="2510" spc="-1" strike="noStrike">
              <a:latin typeface="Arial"/>
            </a:endParaRPr>
          </a:p>
          <a:p>
            <a:pPr>
              <a:lnSpc>
                <a:spcPts val="3515"/>
              </a:lnSpc>
              <a:buNone/>
            </a:pPr>
            <a:r>
              <a:rPr b="0" lang="en-US" sz="2510" spc="-1" strike="noStrike">
                <a:solidFill>
                  <a:srgbClr val="ffffff"/>
                </a:solidFill>
                <a:latin typeface="Open Sans"/>
              </a:rPr>
              <a:t>(2018, May). Application of IoT in military operations in a smart city. In 2018 International</a:t>
            </a:r>
            <a:endParaRPr b="0" lang="en-US" sz="2510" spc="-1" strike="noStrike">
              <a:latin typeface="Arial"/>
            </a:endParaRPr>
          </a:p>
          <a:p>
            <a:pPr>
              <a:lnSpc>
                <a:spcPts val="3515"/>
              </a:lnSpc>
              <a:buNone/>
            </a:pPr>
            <a:r>
              <a:rPr b="0" lang="en-US" sz="2510" spc="-1" strike="noStrike">
                <a:solidFill>
                  <a:srgbClr val="ffffff"/>
                </a:solidFill>
                <a:latin typeface="Open Sans"/>
              </a:rPr>
              <a:t>Conference on Military Communications and Information Systems (ICMCIS) (pp. 1-8). IEEE</a:t>
            </a:r>
            <a:endParaRPr b="0" lang="en-US" sz="2510" spc="-1" strike="noStrike">
              <a:latin typeface="Arial"/>
            </a:endParaRPr>
          </a:p>
        </p:txBody>
      </p:sp>
      <p:sp>
        <p:nvSpPr>
          <p:cNvPr id="225" name="TextBox 17"/>
          <p:cNvSpPr/>
          <p:nvPr/>
        </p:nvSpPr>
        <p:spPr>
          <a:xfrm>
            <a:off x="1909800" y="5888520"/>
            <a:ext cx="559440" cy="286200"/>
          </a:xfrm>
          <a:prstGeom prst="rect">
            <a:avLst/>
          </a:prstGeom>
          <a:noFill/>
          <a:ln w="0">
            <a:noFill/>
          </a:ln>
        </p:spPr>
        <p:style>
          <a:lnRef idx="0"/>
          <a:fillRef idx="0"/>
          <a:effectRef idx="0"/>
          <a:fontRef idx="minor"/>
        </p:style>
        <p:txBody>
          <a:bodyPr lIns="0" rIns="0" tIns="0" bIns="0" anchor="t">
            <a:spAutoFit/>
          </a:bodyPr>
          <a:p>
            <a:pPr algn="ctr">
              <a:lnSpc>
                <a:spcPts val="2251"/>
              </a:lnSpc>
              <a:buNone/>
            </a:pPr>
            <a:r>
              <a:rPr b="0" lang="en-US" sz="1600" spc="-1" strike="noStrike">
                <a:solidFill>
                  <a:srgbClr val="ffffff"/>
                </a:solidFill>
                <a:latin typeface="Poppins Bold"/>
              </a:rPr>
              <a:t>02</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Picture 2" descr=""/>
          <p:cNvPicPr/>
          <p:nvPr/>
        </p:nvPicPr>
        <p:blipFill>
          <a:blip r:embed="rId1"/>
          <a:srcRect l="0" t="7705" r="0" b="7705"/>
          <a:stretch/>
        </p:blipFill>
        <p:spPr>
          <a:xfrm>
            <a:off x="0" y="0"/>
            <a:ext cx="18287640" cy="10286640"/>
          </a:xfrm>
          <a:prstGeom prst="rect">
            <a:avLst/>
          </a:prstGeom>
          <a:ln w="0">
            <a:noFill/>
          </a:ln>
        </p:spPr>
      </p:pic>
      <p:pic>
        <p:nvPicPr>
          <p:cNvPr id="227" name="Picture 3" descr=""/>
          <p:cNvPicPr/>
          <p:nvPr/>
        </p:nvPicPr>
        <p:blipFill>
          <a:blip r:embed="rId2"/>
          <a:stretch/>
        </p:blipFill>
        <p:spPr>
          <a:xfrm>
            <a:off x="14923440" y="-1307160"/>
            <a:ext cx="4671720" cy="4671720"/>
          </a:xfrm>
          <a:prstGeom prst="rect">
            <a:avLst/>
          </a:prstGeom>
          <a:ln w="0">
            <a:noFill/>
          </a:ln>
        </p:spPr>
      </p:pic>
      <p:sp>
        <p:nvSpPr>
          <p:cNvPr id="228" name="TextBox 4"/>
          <p:cNvSpPr/>
          <p:nvPr/>
        </p:nvSpPr>
        <p:spPr>
          <a:xfrm>
            <a:off x="2526120" y="3751560"/>
            <a:ext cx="13235400" cy="2029320"/>
          </a:xfrm>
          <a:prstGeom prst="rect">
            <a:avLst/>
          </a:prstGeom>
          <a:noFill/>
          <a:ln w="0">
            <a:noFill/>
          </a:ln>
        </p:spPr>
        <p:style>
          <a:lnRef idx="0"/>
          <a:fillRef idx="0"/>
          <a:effectRef idx="0"/>
          <a:fontRef idx="minor"/>
        </p:style>
        <p:txBody>
          <a:bodyPr lIns="0" rIns="0" tIns="0" bIns="0" anchor="t">
            <a:spAutoFit/>
          </a:bodyPr>
          <a:p>
            <a:pPr algn="ctr">
              <a:lnSpc>
                <a:spcPts val="15976"/>
              </a:lnSpc>
              <a:buNone/>
            </a:pPr>
            <a:r>
              <a:rPr b="0" lang="en-US" sz="11410" spc="-1" strike="noStrike">
                <a:solidFill>
                  <a:srgbClr val="ffffff"/>
                </a:solidFill>
                <a:latin typeface="Poppins ExtraBold"/>
              </a:rPr>
              <a:t>Thank You</a:t>
            </a:r>
            <a:endParaRPr b="0" lang="en-US" sz="11410" spc="-1" strike="noStrike">
              <a:latin typeface="Arial"/>
            </a:endParaRPr>
          </a:p>
        </p:txBody>
      </p:sp>
      <p:pic>
        <p:nvPicPr>
          <p:cNvPr id="229" name="Picture 5" descr=""/>
          <p:cNvPicPr/>
          <p:nvPr/>
        </p:nvPicPr>
        <p:blipFill>
          <a:blip r:embed="rId3"/>
          <a:stretch/>
        </p:blipFill>
        <p:spPr>
          <a:xfrm>
            <a:off x="-1307160" y="6922440"/>
            <a:ext cx="4671720" cy="4671720"/>
          </a:xfrm>
          <a:prstGeom prst="rect">
            <a:avLst/>
          </a:prstGeom>
          <a:ln w="0">
            <a:noFill/>
          </a:ln>
        </p:spPr>
      </p:pic>
      <p:pic>
        <p:nvPicPr>
          <p:cNvPr id="230" name="Picture 6" descr=""/>
          <p:cNvPicPr/>
          <p:nvPr/>
        </p:nvPicPr>
        <p:blipFill>
          <a:blip r:embed="rId4"/>
          <a:stretch/>
        </p:blipFill>
        <p:spPr>
          <a:xfrm>
            <a:off x="12856680" y="1028880"/>
            <a:ext cx="1391400" cy="1391400"/>
          </a:xfrm>
          <a:prstGeom prst="rect">
            <a:avLst/>
          </a:prstGeom>
          <a:ln w="0">
            <a:noFill/>
          </a:ln>
        </p:spPr>
      </p:pic>
      <p:pic>
        <p:nvPicPr>
          <p:cNvPr id="231" name="Picture 7" descr=""/>
          <p:cNvPicPr/>
          <p:nvPr/>
        </p:nvPicPr>
        <p:blipFill>
          <a:blip r:embed="rId5"/>
          <a:stretch/>
        </p:blipFill>
        <p:spPr>
          <a:xfrm>
            <a:off x="15465240" y="3776400"/>
            <a:ext cx="593280" cy="593280"/>
          </a:xfrm>
          <a:prstGeom prst="rect">
            <a:avLst/>
          </a:prstGeom>
          <a:ln w="0">
            <a:noFill/>
          </a:ln>
        </p:spPr>
      </p:pic>
      <p:pic>
        <p:nvPicPr>
          <p:cNvPr id="232" name="Picture 8" descr=""/>
          <p:cNvPicPr/>
          <p:nvPr/>
        </p:nvPicPr>
        <p:blipFill>
          <a:blip r:embed="rId6"/>
          <a:stretch/>
        </p:blipFill>
        <p:spPr>
          <a:xfrm>
            <a:off x="4039560" y="7866360"/>
            <a:ext cx="1391400" cy="1391400"/>
          </a:xfrm>
          <a:prstGeom prst="rect">
            <a:avLst/>
          </a:prstGeom>
          <a:ln w="0">
            <a:noFill/>
          </a:ln>
        </p:spPr>
      </p:pic>
      <p:pic>
        <p:nvPicPr>
          <p:cNvPr id="233" name="Picture 9" descr=""/>
          <p:cNvPicPr/>
          <p:nvPr/>
        </p:nvPicPr>
        <p:blipFill>
          <a:blip r:embed="rId7"/>
          <a:stretch/>
        </p:blipFill>
        <p:spPr>
          <a:xfrm>
            <a:off x="2229480" y="5917320"/>
            <a:ext cx="593280" cy="5932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Picture 2" descr=""/>
          <p:cNvPicPr/>
          <p:nvPr/>
        </p:nvPicPr>
        <p:blipFill>
          <a:blip r:embed="rId1"/>
          <a:stretch/>
        </p:blipFill>
        <p:spPr>
          <a:xfrm>
            <a:off x="1028880" y="632880"/>
            <a:ext cx="545760" cy="545760"/>
          </a:xfrm>
          <a:prstGeom prst="rect">
            <a:avLst/>
          </a:prstGeom>
          <a:ln w="0">
            <a:noFill/>
          </a:ln>
        </p:spPr>
      </p:pic>
      <p:pic>
        <p:nvPicPr>
          <p:cNvPr id="48" name="Picture 3" descr=""/>
          <p:cNvPicPr/>
          <p:nvPr/>
        </p:nvPicPr>
        <p:blipFill>
          <a:blip r:embed="rId2"/>
          <a:stretch/>
        </p:blipFill>
        <p:spPr>
          <a:xfrm>
            <a:off x="1205640" y="783000"/>
            <a:ext cx="191880" cy="245520"/>
          </a:xfrm>
          <a:prstGeom prst="rect">
            <a:avLst/>
          </a:prstGeom>
          <a:ln w="0">
            <a:noFill/>
          </a:ln>
        </p:spPr>
      </p:pic>
      <p:pic>
        <p:nvPicPr>
          <p:cNvPr id="49" name="Picture 4" descr=""/>
          <p:cNvPicPr/>
          <p:nvPr/>
        </p:nvPicPr>
        <p:blipFill>
          <a:blip r:embed="rId3"/>
          <a:stretch/>
        </p:blipFill>
        <p:spPr>
          <a:xfrm>
            <a:off x="-1031760" y="5143680"/>
            <a:ext cx="6303600" cy="6303600"/>
          </a:xfrm>
          <a:prstGeom prst="rect">
            <a:avLst/>
          </a:prstGeom>
          <a:ln w="0">
            <a:noFill/>
          </a:ln>
        </p:spPr>
      </p:pic>
      <p:grpSp>
        <p:nvGrpSpPr>
          <p:cNvPr id="50" name="Group 5"/>
          <p:cNvGrpSpPr/>
          <p:nvPr/>
        </p:nvGrpSpPr>
        <p:grpSpPr>
          <a:xfrm>
            <a:off x="1301760" y="2261880"/>
            <a:ext cx="5856120" cy="5856120"/>
            <a:chOff x="1301760" y="2261880"/>
            <a:chExt cx="5856120" cy="5856120"/>
          </a:xfrm>
        </p:grpSpPr>
        <p:sp>
          <p:nvSpPr>
            <p:cNvPr id="51" name="Freeform 6"/>
            <p:cNvSpPr/>
            <p:nvPr/>
          </p:nvSpPr>
          <p:spPr>
            <a:xfrm>
              <a:off x="1301760" y="2261880"/>
              <a:ext cx="5856120" cy="5856120"/>
            </a:xfrm>
            <a:custGeom>
              <a:avLst/>
              <a:gdLst/>
              <a:ah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0">
              <a:blip r:embed="rId4"/>
              <a:srcRect/>
              <a:stretch/>
            </a:blipFill>
            <a:ln w="0">
              <a:noFill/>
            </a:ln>
          </p:spPr>
          <p:style>
            <a:lnRef idx="0"/>
            <a:fillRef idx="0"/>
            <a:effectRef idx="0"/>
            <a:fontRef idx="minor"/>
          </p:style>
        </p:sp>
      </p:grpSp>
      <p:pic>
        <p:nvPicPr>
          <p:cNvPr id="52" name="Picture 7" descr=""/>
          <p:cNvPicPr/>
          <p:nvPr/>
        </p:nvPicPr>
        <p:blipFill>
          <a:blip r:embed="rId5"/>
          <a:stretch/>
        </p:blipFill>
        <p:spPr>
          <a:xfrm>
            <a:off x="6682320" y="2570040"/>
            <a:ext cx="951480" cy="951480"/>
          </a:xfrm>
          <a:prstGeom prst="rect">
            <a:avLst/>
          </a:prstGeom>
          <a:ln w="0">
            <a:noFill/>
          </a:ln>
        </p:spPr>
      </p:pic>
      <p:sp>
        <p:nvSpPr>
          <p:cNvPr id="53" name="TextBox 8"/>
          <p:cNvSpPr/>
          <p:nvPr/>
        </p:nvSpPr>
        <p:spPr>
          <a:xfrm>
            <a:off x="9144000" y="1225440"/>
            <a:ext cx="8115120" cy="1674360"/>
          </a:xfrm>
          <a:prstGeom prst="rect">
            <a:avLst/>
          </a:prstGeom>
          <a:noFill/>
          <a:ln w="0">
            <a:noFill/>
          </a:ln>
        </p:spPr>
        <p:style>
          <a:lnRef idx="0"/>
          <a:fillRef idx="0"/>
          <a:effectRef idx="0"/>
          <a:fontRef idx="minor"/>
        </p:style>
        <p:txBody>
          <a:bodyPr lIns="0" rIns="0" tIns="0" bIns="0" anchor="t">
            <a:spAutoFit/>
          </a:bodyPr>
          <a:p>
            <a:pPr lvl="1" marL="677520" indent="-338760">
              <a:lnSpc>
                <a:spcPts val="4394"/>
              </a:lnSpc>
              <a:buClr>
                <a:srgbClr val="000000"/>
              </a:buClr>
              <a:buFont typeface="Arial"/>
              <a:buChar char="•"/>
            </a:pPr>
            <a:r>
              <a:rPr b="0" lang="en-US" sz="3140" spc="-1" strike="noStrike">
                <a:solidFill>
                  <a:srgbClr val="000000"/>
                </a:solidFill>
                <a:latin typeface="Canva Sans"/>
              </a:rPr>
              <a:t>The Internet of Things (IoT) has made a revolution in all the fields of human life by making the work be smart and effective.</a:t>
            </a:r>
            <a:endParaRPr b="0" lang="en-US" sz="3140" spc="-1" strike="noStrike">
              <a:latin typeface="Arial"/>
            </a:endParaRPr>
          </a:p>
        </p:txBody>
      </p:sp>
      <p:sp>
        <p:nvSpPr>
          <p:cNvPr id="54" name="TextBox 9"/>
          <p:cNvSpPr/>
          <p:nvPr/>
        </p:nvSpPr>
        <p:spPr>
          <a:xfrm>
            <a:off x="9320400" y="4032360"/>
            <a:ext cx="8580960" cy="2447640"/>
          </a:xfrm>
          <a:prstGeom prst="rect">
            <a:avLst/>
          </a:prstGeom>
          <a:noFill/>
          <a:ln w="0">
            <a:noFill/>
          </a:ln>
        </p:spPr>
        <p:style>
          <a:lnRef idx="0"/>
          <a:fillRef idx="0"/>
          <a:effectRef idx="0"/>
          <a:fontRef idx="minor"/>
        </p:style>
        <p:txBody>
          <a:bodyPr lIns="0" rIns="0" tIns="0" bIns="0" anchor="t">
            <a:spAutoFit/>
          </a:bodyPr>
          <a:p>
            <a:pPr lvl="1" marL="671040" indent="-335520">
              <a:lnSpc>
                <a:spcPts val="4819"/>
              </a:lnSpc>
              <a:buClr>
                <a:srgbClr val="000000"/>
              </a:buClr>
              <a:buFont typeface="Arial"/>
              <a:buChar char="•"/>
            </a:pPr>
            <a:r>
              <a:rPr b="0" lang="en-US" sz="3110" spc="-1" strike="noStrike">
                <a:solidFill>
                  <a:srgbClr val="000000"/>
                </a:solidFill>
                <a:latin typeface="Canva Sans"/>
              </a:rPr>
              <a:t>The main idea of this paper is to propose the IoT based framework for the farmers by analyzing the live information like (moisture ,temperature) .</a:t>
            </a:r>
            <a:endParaRPr b="0" lang="en-US" sz="3110" spc="-1" strike="noStrike">
              <a:latin typeface="Arial"/>
            </a:endParaRPr>
          </a:p>
        </p:txBody>
      </p:sp>
      <p:sp>
        <p:nvSpPr>
          <p:cNvPr id="55" name="TextBox 10"/>
          <p:cNvSpPr/>
          <p:nvPr/>
        </p:nvSpPr>
        <p:spPr>
          <a:xfrm>
            <a:off x="9292320" y="6976800"/>
            <a:ext cx="8636760" cy="2536920"/>
          </a:xfrm>
          <a:prstGeom prst="rect">
            <a:avLst/>
          </a:prstGeom>
          <a:noFill/>
          <a:ln w="0">
            <a:noFill/>
          </a:ln>
        </p:spPr>
        <p:style>
          <a:lnRef idx="0"/>
          <a:fillRef idx="0"/>
          <a:effectRef idx="0"/>
          <a:fontRef idx="minor"/>
        </p:style>
        <p:txBody>
          <a:bodyPr lIns="0" rIns="0" tIns="0" bIns="0" anchor="t">
            <a:spAutoFit/>
          </a:bodyPr>
          <a:p>
            <a:pPr lvl="1" marL="695520" indent="-347760">
              <a:lnSpc>
                <a:spcPts val="4995"/>
              </a:lnSpc>
              <a:buClr>
                <a:srgbClr val="000000"/>
              </a:buClr>
              <a:buFont typeface="Arial"/>
              <a:buChar char="•"/>
            </a:pPr>
            <a:r>
              <a:rPr b="0" lang="en-US" sz="3220" spc="-1" strike="noStrike">
                <a:solidFill>
                  <a:srgbClr val="000000"/>
                </a:solidFill>
                <a:latin typeface="Canva Sans"/>
              </a:rPr>
              <a:t>A greenhouse is a building or a house for plant growth. Using IoT modules and web servers, we can make this green house building a smart space.</a:t>
            </a:r>
            <a:endParaRPr b="0" lang="en-US" sz="3220" spc="-1" strike="noStrike">
              <a:latin typeface="Arial"/>
            </a:endParaRPr>
          </a:p>
        </p:txBody>
      </p:sp>
      <p:grpSp>
        <p:nvGrpSpPr>
          <p:cNvPr id="56" name="Group 11"/>
          <p:cNvGrpSpPr/>
          <p:nvPr/>
        </p:nvGrpSpPr>
        <p:grpSpPr>
          <a:xfrm>
            <a:off x="1706040" y="474120"/>
            <a:ext cx="5676480" cy="1787400"/>
            <a:chOff x="1706040" y="474120"/>
            <a:chExt cx="5676480" cy="1787400"/>
          </a:xfrm>
        </p:grpSpPr>
        <p:sp>
          <p:nvSpPr>
            <p:cNvPr id="57" name="TextBox 12"/>
            <p:cNvSpPr/>
            <p:nvPr/>
          </p:nvSpPr>
          <p:spPr>
            <a:xfrm>
              <a:off x="1706040" y="1550160"/>
              <a:ext cx="5676480" cy="711360"/>
            </a:xfrm>
            <a:prstGeom prst="rect">
              <a:avLst/>
            </a:prstGeom>
            <a:noFill/>
            <a:ln w="0">
              <a:noFill/>
            </a:ln>
          </p:spPr>
          <p:style>
            <a:lnRef idx="0"/>
            <a:fillRef idx="0"/>
            <a:effectRef idx="0"/>
            <a:fontRef idx="minor"/>
          </p:style>
        </p:sp>
        <p:sp>
          <p:nvSpPr>
            <p:cNvPr id="58" name="TextBox 13"/>
            <p:cNvSpPr/>
            <p:nvPr/>
          </p:nvSpPr>
          <p:spPr>
            <a:xfrm>
              <a:off x="1706040" y="474120"/>
              <a:ext cx="5676480" cy="853200"/>
            </a:xfrm>
            <a:prstGeom prst="rect">
              <a:avLst/>
            </a:prstGeom>
            <a:noFill/>
            <a:ln w="0">
              <a:noFill/>
            </a:ln>
          </p:spPr>
          <p:style>
            <a:lnRef idx="0"/>
            <a:fillRef idx="0"/>
            <a:effectRef idx="0"/>
            <a:fontRef idx="minor"/>
          </p:style>
          <p:txBody>
            <a:bodyPr lIns="0" rIns="0" tIns="0" bIns="0" anchor="t">
              <a:spAutoFit/>
            </a:bodyPr>
            <a:p>
              <a:pPr algn="ctr">
                <a:lnSpc>
                  <a:spcPts val="6715"/>
                </a:lnSpc>
                <a:buNone/>
              </a:pPr>
              <a:r>
                <a:rPr b="0" lang="en-US" sz="6390" spc="-1" strike="noStrike">
                  <a:solidFill>
                    <a:srgbClr val="f8049c"/>
                  </a:solidFill>
                  <a:latin typeface="Garet Book"/>
                </a:rPr>
                <a:t>Introduction</a:t>
              </a:r>
              <a:endParaRPr b="0" lang="en-US" sz="6390" spc="-1" strike="noStrike">
                <a:latin typeface="Arial"/>
              </a:endParaRPr>
            </a:p>
          </p:txBody>
        </p:sp>
      </p:grpSp>
      <p:pic>
        <p:nvPicPr>
          <p:cNvPr id="59" name="Picture 14" descr=""/>
          <p:cNvPicPr/>
          <p:nvPr/>
        </p:nvPicPr>
        <p:blipFill>
          <a:blip r:embed="rId6"/>
          <a:stretch/>
        </p:blipFill>
        <p:spPr>
          <a:xfrm>
            <a:off x="7027200" y="2878200"/>
            <a:ext cx="262080" cy="3351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d70"/>
        </a:solidFill>
      </p:bgPr>
    </p:bg>
    <p:spTree>
      <p:nvGrpSpPr>
        <p:cNvPr id="1" name=""/>
        <p:cNvGrpSpPr/>
        <p:nvPr/>
      </p:nvGrpSpPr>
      <p:grpSpPr>
        <a:xfrm>
          <a:off x="0" y="0"/>
          <a:ext cx="0" cy="0"/>
          <a:chOff x="0" y="0"/>
          <a:chExt cx="0" cy="0"/>
        </a:xfrm>
      </p:grpSpPr>
      <p:pic>
        <p:nvPicPr>
          <p:cNvPr id="60" name="Picture 2" descr=""/>
          <p:cNvPicPr/>
          <p:nvPr/>
        </p:nvPicPr>
        <p:blipFill>
          <a:blip r:embed="rId1"/>
          <a:stretch/>
        </p:blipFill>
        <p:spPr>
          <a:xfrm>
            <a:off x="1028880" y="1028880"/>
            <a:ext cx="545760" cy="545760"/>
          </a:xfrm>
          <a:prstGeom prst="rect">
            <a:avLst/>
          </a:prstGeom>
          <a:ln w="0">
            <a:noFill/>
          </a:ln>
        </p:spPr>
      </p:pic>
      <p:grpSp>
        <p:nvGrpSpPr>
          <p:cNvPr id="61" name="Group 3"/>
          <p:cNvGrpSpPr/>
          <p:nvPr/>
        </p:nvGrpSpPr>
        <p:grpSpPr>
          <a:xfrm>
            <a:off x="15563520" y="-393840"/>
            <a:ext cx="3391200" cy="3391200"/>
            <a:chOff x="15563520" y="-393840"/>
            <a:chExt cx="3391200" cy="3391200"/>
          </a:xfrm>
        </p:grpSpPr>
        <p:sp>
          <p:nvSpPr>
            <p:cNvPr id="62" name="Freeform 4"/>
            <p:cNvSpPr/>
            <p:nvPr/>
          </p:nvSpPr>
          <p:spPr>
            <a:xfrm>
              <a:off x="15563520" y="-393840"/>
              <a:ext cx="3391200" cy="3391200"/>
            </a:xfrm>
            <a:custGeom>
              <a:avLst/>
              <a:gdLst/>
              <a:ah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0">
              <a:blip r:embed="rId2"/>
              <a:srcRect/>
              <a:stretch/>
            </a:blipFill>
            <a:ln w="0">
              <a:noFill/>
            </a:ln>
          </p:spPr>
          <p:style>
            <a:lnRef idx="0"/>
            <a:fillRef idx="0"/>
            <a:effectRef idx="0"/>
            <a:fontRef idx="minor"/>
          </p:style>
        </p:sp>
      </p:grpSp>
      <p:pic>
        <p:nvPicPr>
          <p:cNvPr id="63" name="Picture 5" descr=""/>
          <p:cNvPicPr/>
          <p:nvPr/>
        </p:nvPicPr>
        <p:blipFill>
          <a:blip r:embed="rId3"/>
          <a:stretch/>
        </p:blipFill>
        <p:spPr>
          <a:xfrm>
            <a:off x="1858320" y="4230360"/>
            <a:ext cx="1446840" cy="1446840"/>
          </a:xfrm>
          <a:prstGeom prst="rect">
            <a:avLst/>
          </a:prstGeom>
          <a:ln w="0">
            <a:noFill/>
          </a:ln>
        </p:spPr>
      </p:pic>
      <p:sp>
        <p:nvSpPr>
          <p:cNvPr id="64" name="TextBox 6"/>
          <p:cNvSpPr/>
          <p:nvPr/>
        </p:nvSpPr>
        <p:spPr>
          <a:xfrm>
            <a:off x="3422520" y="4362840"/>
            <a:ext cx="4873320" cy="1154880"/>
          </a:xfrm>
          <a:prstGeom prst="rect">
            <a:avLst/>
          </a:prstGeom>
          <a:noFill/>
          <a:ln w="0">
            <a:noFill/>
          </a:ln>
        </p:spPr>
        <p:style>
          <a:lnRef idx="0"/>
          <a:fillRef idx="0"/>
          <a:effectRef idx="0"/>
          <a:fontRef idx="minor"/>
        </p:style>
        <p:txBody>
          <a:bodyPr lIns="0" rIns="0" tIns="0" bIns="0" anchor="t">
            <a:spAutoFit/>
          </a:bodyPr>
          <a:p>
            <a:pPr>
              <a:lnSpc>
                <a:spcPts val="3078"/>
              </a:lnSpc>
              <a:buNone/>
            </a:pPr>
            <a:r>
              <a:rPr b="0" lang="en-US" sz="2200" spc="-1" strike="noStrike">
                <a:solidFill>
                  <a:srgbClr val="ffffff"/>
                </a:solidFill>
                <a:latin typeface="Open Sans"/>
              </a:rPr>
              <a:t>Monitoring of live condition of soil &amp;</a:t>
            </a:r>
            <a:endParaRPr b="0" lang="en-US" sz="2200" spc="-1" strike="noStrike">
              <a:latin typeface="Arial"/>
            </a:endParaRPr>
          </a:p>
          <a:p>
            <a:pPr>
              <a:lnSpc>
                <a:spcPts val="3078"/>
              </a:lnSpc>
              <a:buNone/>
            </a:pPr>
            <a:r>
              <a:rPr b="0" lang="en-US" sz="2200" spc="-1" strike="noStrike">
                <a:solidFill>
                  <a:srgbClr val="ffffff"/>
                </a:solidFill>
                <a:latin typeface="Open Sans"/>
              </a:rPr>
              <a:t> </a:t>
            </a:r>
            <a:r>
              <a:rPr b="0" lang="en-US" sz="2200" spc="-1" strike="noStrike">
                <a:solidFill>
                  <a:srgbClr val="ffffff"/>
                </a:solidFill>
                <a:latin typeface="Open Sans"/>
              </a:rPr>
              <a:t>climate conditions</a:t>
            </a:r>
            <a:endParaRPr b="0" lang="en-US" sz="2200" spc="-1" strike="noStrike">
              <a:latin typeface="Arial"/>
            </a:endParaRPr>
          </a:p>
          <a:p>
            <a:pPr>
              <a:lnSpc>
                <a:spcPts val="2940"/>
              </a:lnSpc>
              <a:buNone/>
            </a:pPr>
            <a:endParaRPr b="0" lang="en-US" sz="1800" spc="-1" strike="noStrike">
              <a:latin typeface="Arial"/>
            </a:endParaRPr>
          </a:p>
        </p:txBody>
      </p:sp>
      <p:sp>
        <p:nvSpPr>
          <p:cNvPr id="65" name="TextBox 7"/>
          <p:cNvSpPr/>
          <p:nvPr/>
        </p:nvSpPr>
        <p:spPr>
          <a:xfrm>
            <a:off x="1980360" y="4635720"/>
            <a:ext cx="1202760" cy="592920"/>
          </a:xfrm>
          <a:prstGeom prst="rect">
            <a:avLst/>
          </a:prstGeom>
          <a:noFill/>
          <a:ln w="0">
            <a:noFill/>
          </a:ln>
        </p:spPr>
        <p:style>
          <a:lnRef idx="0"/>
          <a:fillRef idx="0"/>
          <a:effectRef idx="0"/>
          <a:fontRef idx="minor"/>
        </p:style>
        <p:txBody>
          <a:bodyPr lIns="0" rIns="0" tIns="0" bIns="0" anchor="t">
            <a:spAutoFit/>
          </a:bodyPr>
          <a:p>
            <a:pPr algn="ctr">
              <a:lnSpc>
                <a:spcPts val="4671"/>
              </a:lnSpc>
              <a:buNone/>
            </a:pPr>
            <a:r>
              <a:rPr b="0" lang="en-US" sz="3340" spc="-1" strike="noStrike">
                <a:solidFill>
                  <a:srgbClr val="ffffff"/>
                </a:solidFill>
                <a:latin typeface="Open Sans Bold"/>
              </a:rPr>
              <a:t>01</a:t>
            </a:r>
            <a:endParaRPr b="0" lang="en-US" sz="3340" spc="-1" strike="noStrike">
              <a:latin typeface="Arial"/>
            </a:endParaRPr>
          </a:p>
        </p:txBody>
      </p:sp>
      <p:pic>
        <p:nvPicPr>
          <p:cNvPr id="66" name="Picture 8" descr=""/>
          <p:cNvPicPr/>
          <p:nvPr/>
        </p:nvPicPr>
        <p:blipFill>
          <a:blip r:embed="rId4"/>
          <a:stretch/>
        </p:blipFill>
        <p:spPr>
          <a:xfrm>
            <a:off x="1858320" y="6860880"/>
            <a:ext cx="1446840" cy="1446840"/>
          </a:xfrm>
          <a:prstGeom prst="rect">
            <a:avLst/>
          </a:prstGeom>
          <a:ln w="0">
            <a:noFill/>
          </a:ln>
        </p:spPr>
      </p:pic>
      <p:sp>
        <p:nvSpPr>
          <p:cNvPr id="67" name="TextBox 9"/>
          <p:cNvSpPr/>
          <p:nvPr/>
        </p:nvSpPr>
        <p:spPr>
          <a:xfrm>
            <a:off x="3661920" y="6676200"/>
            <a:ext cx="5123160" cy="1289160"/>
          </a:xfrm>
          <a:prstGeom prst="rect">
            <a:avLst/>
          </a:prstGeom>
          <a:noFill/>
          <a:ln w="0">
            <a:noFill/>
          </a:ln>
        </p:spPr>
        <p:style>
          <a:lnRef idx="0"/>
          <a:fillRef idx="0"/>
          <a:effectRef idx="0"/>
          <a:fontRef idx="minor"/>
        </p:style>
        <p:txBody>
          <a:bodyPr lIns="0" rIns="0" tIns="0" bIns="0" anchor="t">
            <a:spAutoFit/>
          </a:bodyPr>
          <a:p>
            <a:pPr>
              <a:lnSpc>
                <a:spcPts val="3385"/>
              </a:lnSpc>
              <a:buNone/>
            </a:pPr>
            <a:r>
              <a:rPr b="0" lang="en-US" sz="2420" spc="-1" strike="noStrike">
                <a:solidFill>
                  <a:srgbClr val="ffffff"/>
                </a:solidFill>
                <a:latin typeface="Open Sans"/>
              </a:rPr>
              <a:t> </a:t>
            </a:r>
            <a:r>
              <a:rPr b="0" lang="en-US" sz="2420" spc="-1" strike="noStrike">
                <a:solidFill>
                  <a:srgbClr val="ffffff"/>
                </a:solidFill>
                <a:latin typeface="Open Sans"/>
              </a:rPr>
              <a:t>Management of crops</a:t>
            </a:r>
            <a:endParaRPr b="0" lang="en-US" sz="2420" spc="-1" strike="noStrike">
              <a:latin typeface="Arial"/>
            </a:endParaRPr>
          </a:p>
          <a:p>
            <a:pPr>
              <a:lnSpc>
                <a:spcPts val="3385"/>
              </a:lnSpc>
              <a:buNone/>
            </a:pPr>
            <a:r>
              <a:rPr b="0" lang="en-US" sz="2420" spc="-1" strike="noStrike">
                <a:solidFill>
                  <a:srgbClr val="ffffff"/>
                </a:solidFill>
                <a:latin typeface="Open Sans"/>
              </a:rPr>
              <a:t>using sensors</a:t>
            </a:r>
            <a:endParaRPr b="0" lang="en-US" sz="2420" spc="-1" strike="noStrike">
              <a:latin typeface="Arial"/>
            </a:endParaRPr>
          </a:p>
          <a:p>
            <a:pPr>
              <a:lnSpc>
                <a:spcPts val="3385"/>
              </a:lnSpc>
              <a:buNone/>
            </a:pPr>
            <a:endParaRPr b="0" lang="en-US" sz="1800" spc="-1" strike="noStrike">
              <a:latin typeface="Arial"/>
            </a:endParaRPr>
          </a:p>
        </p:txBody>
      </p:sp>
      <p:sp>
        <p:nvSpPr>
          <p:cNvPr id="68" name="TextBox 10"/>
          <p:cNvSpPr/>
          <p:nvPr/>
        </p:nvSpPr>
        <p:spPr>
          <a:xfrm>
            <a:off x="1980360" y="7266240"/>
            <a:ext cx="1202760" cy="592920"/>
          </a:xfrm>
          <a:prstGeom prst="rect">
            <a:avLst/>
          </a:prstGeom>
          <a:noFill/>
          <a:ln w="0">
            <a:noFill/>
          </a:ln>
        </p:spPr>
        <p:style>
          <a:lnRef idx="0"/>
          <a:fillRef idx="0"/>
          <a:effectRef idx="0"/>
          <a:fontRef idx="minor"/>
        </p:style>
        <p:txBody>
          <a:bodyPr lIns="0" rIns="0" tIns="0" bIns="0" anchor="t">
            <a:spAutoFit/>
          </a:bodyPr>
          <a:p>
            <a:pPr algn="ctr">
              <a:lnSpc>
                <a:spcPts val="4671"/>
              </a:lnSpc>
              <a:buNone/>
            </a:pPr>
            <a:r>
              <a:rPr b="0" lang="en-US" sz="3340" spc="-1" strike="noStrike">
                <a:solidFill>
                  <a:srgbClr val="ffffff"/>
                </a:solidFill>
                <a:latin typeface="Open Sans Bold"/>
              </a:rPr>
              <a:t>03</a:t>
            </a:r>
            <a:endParaRPr b="0" lang="en-US" sz="3340" spc="-1" strike="noStrike">
              <a:latin typeface="Arial"/>
            </a:endParaRPr>
          </a:p>
        </p:txBody>
      </p:sp>
      <p:pic>
        <p:nvPicPr>
          <p:cNvPr id="69" name="Picture 11" descr=""/>
          <p:cNvPicPr/>
          <p:nvPr/>
        </p:nvPicPr>
        <p:blipFill>
          <a:blip r:embed="rId5"/>
          <a:stretch/>
        </p:blipFill>
        <p:spPr>
          <a:xfrm>
            <a:off x="9731160" y="4230360"/>
            <a:ext cx="1446840" cy="1446840"/>
          </a:xfrm>
          <a:prstGeom prst="rect">
            <a:avLst/>
          </a:prstGeom>
          <a:ln w="0">
            <a:noFill/>
          </a:ln>
        </p:spPr>
      </p:pic>
      <p:sp>
        <p:nvSpPr>
          <p:cNvPr id="70" name="TextBox 12"/>
          <p:cNvSpPr/>
          <p:nvPr/>
        </p:nvSpPr>
        <p:spPr>
          <a:xfrm>
            <a:off x="11556360" y="4283280"/>
            <a:ext cx="4873320" cy="888120"/>
          </a:xfrm>
          <a:prstGeom prst="rect">
            <a:avLst/>
          </a:prstGeom>
          <a:noFill/>
          <a:ln w="0">
            <a:noFill/>
          </a:ln>
        </p:spPr>
        <p:style>
          <a:lnRef idx="0"/>
          <a:fillRef idx="0"/>
          <a:effectRef idx="0"/>
          <a:fontRef idx="minor"/>
        </p:style>
        <p:txBody>
          <a:bodyPr lIns="0" rIns="0" tIns="0" bIns="0" anchor="t">
            <a:spAutoFit/>
          </a:bodyPr>
          <a:p>
            <a:pPr>
              <a:lnSpc>
                <a:spcPts val="3498"/>
              </a:lnSpc>
              <a:buNone/>
            </a:pPr>
            <a:r>
              <a:rPr b="0" lang="en-US" sz="2500" spc="-1" strike="noStrike">
                <a:solidFill>
                  <a:srgbClr val="ffffff"/>
                </a:solidFill>
                <a:latin typeface="Open Sans"/>
              </a:rPr>
              <a:t>Get better yield and seamless management</a:t>
            </a:r>
            <a:endParaRPr b="0" lang="en-US" sz="2500" spc="-1" strike="noStrike">
              <a:latin typeface="Arial"/>
            </a:endParaRPr>
          </a:p>
        </p:txBody>
      </p:sp>
      <p:sp>
        <p:nvSpPr>
          <p:cNvPr id="71" name="TextBox 13"/>
          <p:cNvSpPr/>
          <p:nvPr/>
        </p:nvSpPr>
        <p:spPr>
          <a:xfrm>
            <a:off x="9853200" y="4635720"/>
            <a:ext cx="1202760" cy="592920"/>
          </a:xfrm>
          <a:prstGeom prst="rect">
            <a:avLst/>
          </a:prstGeom>
          <a:noFill/>
          <a:ln w="0">
            <a:noFill/>
          </a:ln>
        </p:spPr>
        <p:style>
          <a:lnRef idx="0"/>
          <a:fillRef idx="0"/>
          <a:effectRef idx="0"/>
          <a:fontRef idx="minor"/>
        </p:style>
        <p:txBody>
          <a:bodyPr lIns="0" rIns="0" tIns="0" bIns="0" anchor="t">
            <a:spAutoFit/>
          </a:bodyPr>
          <a:p>
            <a:pPr algn="ctr">
              <a:lnSpc>
                <a:spcPts val="4671"/>
              </a:lnSpc>
              <a:buNone/>
            </a:pPr>
            <a:r>
              <a:rPr b="0" lang="en-US" sz="3340" spc="-1" strike="noStrike">
                <a:solidFill>
                  <a:srgbClr val="ffffff"/>
                </a:solidFill>
                <a:latin typeface="Open Sans Bold"/>
              </a:rPr>
              <a:t>02</a:t>
            </a:r>
            <a:endParaRPr b="0" lang="en-US" sz="3340" spc="-1" strike="noStrike">
              <a:latin typeface="Arial"/>
            </a:endParaRPr>
          </a:p>
        </p:txBody>
      </p:sp>
      <p:pic>
        <p:nvPicPr>
          <p:cNvPr id="72" name="Picture 14" descr=""/>
          <p:cNvPicPr/>
          <p:nvPr/>
        </p:nvPicPr>
        <p:blipFill>
          <a:blip r:embed="rId6"/>
          <a:stretch/>
        </p:blipFill>
        <p:spPr>
          <a:xfrm>
            <a:off x="9731160" y="6860880"/>
            <a:ext cx="1446840" cy="1446840"/>
          </a:xfrm>
          <a:prstGeom prst="rect">
            <a:avLst/>
          </a:prstGeom>
          <a:ln w="0">
            <a:noFill/>
          </a:ln>
        </p:spPr>
      </p:pic>
      <p:sp>
        <p:nvSpPr>
          <p:cNvPr id="73" name="TextBox 15"/>
          <p:cNvSpPr/>
          <p:nvPr/>
        </p:nvSpPr>
        <p:spPr>
          <a:xfrm>
            <a:off x="9853200" y="7266240"/>
            <a:ext cx="1202760" cy="592920"/>
          </a:xfrm>
          <a:prstGeom prst="rect">
            <a:avLst/>
          </a:prstGeom>
          <a:noFill/>
          <a:ln w="0">
            <a:noFill/>
          </a:ln>
        </p:spPr>
        <p:style>
          <a:lnRef idx="0"/>
          <a:fillRef idx="0"/>
          <a:effectRef idx="0"/>
          <a:fontRef idx="minor"/>
        </p:style>
        <p:txBody>
          <a:bodyPr lIns="0" rIns="0" tIns="0" bIns="0" anchor="t">
            <a:spAutoFit/>
          </a:bodyPr>
          <a:p>
            <a:pPr algn="ctr">
              <a:lnSpc>
                <a:spcPts val="4671"/>
              </a:lnSpc>
              <a:buNone/>
            </a:pPr>
            <a:r>
              <a:rPr b="0" lang="en-US" sz="3340" spc="-1" strike="noStrike">
                <a:solidFill>
                  <a:srgbClr val="ffffff"/>
                </a:solidFill>
                <a:latin typeface="Open Sans Bold"/>
              </a:rPr>
              <a:t>04</a:t>
            </a:r>
            <a:endParaRPr b="0" lang="en-US" sz="3340" spc="-1" strike="noStrike">
              <a:latin typeface="Arial"/>
            </a:endParaRPr>
          </a:p>
        </p:txBody>
      </p:sp>
      <p:sp>
        <p:nvSpPr>
          <p:cNvPr id="74" name="TextBox 16"/>
          <p:cNvSpPr/>
          <p:nvPr/>
        </p:nvSpPr>
        <p:spPr>
          <a:xfrm>
            <a:off x="3422520" y="1244520"/>
            <a:ext cx="11442600" cy="853920"/>
          </a:xfrm>
          <a:prstGeom prst="rect">
            <a:avLst/>
          </a:prstGeom>
          <a:noFill/>
          <a:ln w="0">
            <a:noFill/>
          </a:ln>
        </p:spPr>
        <p:style>
          <a:lnRef idx="0"/>
          <a:fillRef idx="0"/>
          <a:effectRef idx="0"/>
          <a:fontRef idx="minor"/>
        </p:style>
        <p:txBody>
          <a:bodyPr lIns="0" rIns="0" tIns="0" bIns="0" anchor="t">
            <a:spAutoFit/>
          </a:bodyPr>
          <a:p>
            <a:pPr algn="ctr">
              <a:lnSpc>
                <a:spcPts val="6721"/>
              </a:lnSpc>
              <a:buNone/>
            </a:pPr>
            <a:r>
              <a:rPr b="0" lang="en-US" sz="5600" spc="-1" strike="noStrike">
                <a:solidFill>
                  <a:srgbClr val="fdd54f"/>
                </a:solidFill>
                <a:latin typeface="Poppins Bold"/>
              </a:rPr>
              <a:t>Motivation</a:t>
            </a:r>
            <a:endParaRPr b="0" lang="en-US" sz="5600" spc="-1" strike="noStrike">
              <a:latin typeface="Arial"/>
            </a:endParaRPr>
          </a:p>
        </p:txBody>
      </p:sp>
      <p:sp>
        <p:nvSpPr>
          <p:cNvPr id="75" name="TextBox 17"/>
          <p:cNvSpPr/>
          <p:nvPr/>
        </p:nvSpPr>
        <p:spPr>
          <a:xfrm>
            <a:off x="11306160" y="6822720"/>
            <a:ext cx="5123160" cy="1289160"/>
          </a:xfrm>
          <a:prstGeom prst="rect">
            <a:avLst/>
          </a:prstGeom>
          <a:noFill/>
          <a:ln w="0">
            <a:noFill/>
          </a:ln>
        </p:spPr>
        <p:style>
          <a:lnRef idx="0"/>
          <a:fillRef idx="0"/>
          <a:effectRef idx="0"/>
          <a:fontRef idx="minor"/>
        </p:style>
        <p:txBody>
          <a:bodyPr lIns="0" rIns="0" tIns="0" bIns="0" anchor="t">
            <a:spAutoFit/>
          </a:bodyPr>
          <a:p>
            <a:pPr>
              <a:lnSpc>
                <a:spcPts val="3385"/>
              </a:lnSpc>
              <a:buNone/>
            </a:pPr>
            <a:r>
              <a:rPr b="0" lang="en-US" sz="2420" spc="-1" strike="noStrike">
                <a:solidFill>
                  <a:srgbClr val="ffffff"/>
                </a:solidFill>
                <a:latin typeface="Open Sans"/>
              </a:rPr>
              <a:t>Adding of fertillizer and irrigating the field in optimum level</a:t>
            </a:r>
            <a:endParaRPr b="0" lang="en-US" sz="2420" spc="-1" strike="noStrike">
              <a:latin typeface="Arial"/>
            </a:endParaRPr>
          </a:p>
          <a:p>
            <a:pPr>
              <a:lnSpc>
                <a:spcPts val="3385"/>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Picture 2" descr=""/>
          <p:cNvPicPr/>
          <p:nvPr/>
        </p:nvPicPr>
        <p:blipFill>
          <a:blip r:embed="rId1"/>
          <a:stretch/>
        </p:blipFill>
        <p:spPr>
          <a:xfrm>
            <a:off x="5671800" y="804960"/>
            <a:ext cx="545760" cy="545760"/>
          </a:xfrm>
          <a:prstGeom prst="rect">
            <a:avLst/>
          </a:prstGeom>
          <a:ln w="0">
            <a:noFill/>
          </a:ln>
        </p:spPr>
      </p:pic>
      <p:pic>
        <p:nvPicPr>
          <p:cNvPr id="77" name="Picture 3" descr=""/>
          <p:cNvPicPr/>
          <p:nvPr/>
        </p:nvPicPr>
        <p:blipFill>
          <a:blip r:embed="rId2"/>
          <a:stretch/>
        </p:blipFill>
        <p:spPr>
          <a:xfrm>
            <a:off x="5848560" y="955080"/>
            <a:ext cx="191880" cy="245520"/>
          </a:xfrm>
          <a:prstGeom prst="rect">
            <a:avLst/>
          </a:prstGeom>
          <a:ln w="0">
            <a:noFill/>
          </a:ln>
        </p:spPr>
      </p:pic>
      <p:sp>
        <p:nvSpPr>
          <p:cNvPr id="78" name="TextBox 4"/>
          <p:cNvSpPr/>
          <p:nvPr/>
        </p:nvSpPr>
        <p:spPr>
          <a:xfrm>
            <a:off x="4449960" y="607320"/>
            <a:ext cx="9952920" cy="813240"/>
          </a:xfrm>
          <a:prstGeom prst="rect">
            <a:avLst/>
          </a:prstGeom>
          <a:noFill/>
          <a:ln w="0">
            <a:noFill/>
          </a:ln>
        </p:spPr>
        <p:style>
          <a:lnRef idx="0"/>
          <a:fillRef idx="0"/>
          <a:effectRef idx="0"/>
          <a:fontRef idx="minor"/>
        </p:style>
        <p:txBody>
          <a:bodyPr lIns="0" rIns="0" tIns="0" bIns="0" anchor="t">
            <a:spAutoFit/>
          </a:bodyPr>
          <a:p>
            <a:pPr algn="ctr">
              <a:lnSpc>
                <a:spcPts val="6401"/>
              </a:lnSpc>
              <a:buNone/>
            </a:pPr>
            <a:r>
              <a:rPr b="0" lang="en-US" sz="4580" spc="-1" strike="noStrike">
                <a:solidFill>
                  <a:srgbClr val="ffc400"/>
                </a:solidFill>
                <a:latin typeface="Poppins Bold"/>
              </a:rPr>
              <a:t>Literature Survey[1]</a:t>
            </a:r>
            <a:endParaRPr b="0" lang="en-US" sz="4580" spc="-1" strike="noStrike">
              <a:latin typeface="Arial"/>
            </a:endParaRPr>
          </a:p>
        </p:txBody>
      </p:sp>
      <p:pic>
        <p:nvPicPr>
          <p:cNvPr id="79" name="Picture 5" descr=""/>
          <p:cNvPicPr/>
          <p:nvPr/>
        </p:nvPicPr>
        <p:blipFill>
          <a:blip r:embed="rId3"/>
          <a:stretch/>
        </p:blipFill>
        <p:spPr>
          <a:xfrm rot="5400000">
            <a:off x="18026280" y="7328520"/>
            <a:ext cx="2057040" cy="2057040"/>
          </a:xfrm>
          <a:prstGeom prst="rect">
            <a:avLst/>
          </a:prstGeom>
          <a:ln w="0">
            <a:noFill/>
          </a:ln>
        </p:spPr>
      </p:pic>
      <p:grpSp>
        <p:nvGrpSpPr>
          <p:cNvPr id="80" name="Group 6"/>
          <p:cNvGrpSpPr/>
          <p:nvPr/>
        </p:nvGrpSpPr>
        <p:grpSpPr>
          <a:xfrm>
            <a:off x="413280" y="3032280"/>
            <a:ext cx="17461440" cy="9449280"/>
            <a:chOff x="413280" y="3032280"/>
            <a:chExt cx="17461440" cy="9449280"/>
          </a:xfrm>
        </p:grpSpPr>
        <p:sp>
          <p:nvSpPr>
            <p:cNvPr id="81" name="Freeform 7"/>
            <p:cNvSpPr/>
            <p:nvPr/>
          </p:nvSpPr>
          <p:spPr>
            <a:xfrm>
              <a:off x="413280" y="3032280"/>
              <a:ext cx="17461440" cy="9449280"/>
            </a:xfrm>
            <a:custGeom>
              <a:avLst/>
              <a:gdLst/>
              <a:ah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noFill/>
            <a:ln w="0">
              <a:noFill/>
            </a:ln>
          </p:spPr>
          <p:style>
            <a:lnRef idx="0"/>
            <a:fillRef idx="0"/>
            <a:effectRef idx="0"/>
            <a:fontRef idx="minor"/>
          </p:style>
        </p:sp>
      </p:grpSp>
      <p:sp>
        <p:nvSpPr>
          <p:cNvPr id="82" name="TextBox 8"/>
          <p:cNvSpPr/>
          <p:nvPr/>
        </p:nvSpPr>
        <p:spPr>
          <a:xfrm>
            <a:off x="0" y="4036680"/>
            <a:ext cx="17183160" cy="2026440"/>
          </a:xfrm>
          <a:prstGeom prst="rect">
            <a:avLst/>
          </a:prstGeom>
          <a:noFill/>
          <a:ln w="0">
            <a:noFill/>
          </a:ln>
        </p:spPr>
        <p:style>
          <a:lnRef idx="0"/>
          <a:fillRef idx="0"/>
          <a:effectRef idx="0"/>
          <a:fontRef idx="minor"/>
        </p:style>
        <p:txBody>
          <a:bodyPr lIns="0" rIns="0" tIns="0" bIns="0" anchor="t">
            <a:spAutoFit/>
          </a:bodyPr>
          <a:p>
            <a:pPr lvl="1" marL="615240" indent="-307800" algn="just">
              <a:lnSpc>
                <a:spcPts val="3988"/>
              </a:lnSpc>
              <a:buClr>
                <a:srgbClr val="000000"/>
              </a:buClr>
              <a:buFont typeface="Arial"/>
              <a:buChar char="•"/>
            </a:pPr>
            <a:r>
              <a:rPr b="0" lang="en-US" sz="2850" spc="-1" strike="noStrike">
                <a:solidFill>
                  <a:srgbClr val="000000"/>
                </a:solidFill>
                <a:latin typeface="Poppins"/>
              </a:rPr>
              <a:t>The GSM network uses this dual-way communication system to send SMS through the device interface and send information to user through SMS. Relay and LCD circuits are used to alter and display information such as current, devices, voltage and billing, or sudden GUI power outages for customers </a:t>
            </a:r>
            <a:endParaRPr b="0" lang="en-US" sz="2850" spc="-1" strike="noStrike">
              <a:latin typeface="Arial"/>
            </a:endParaRPr>
          </a:p>
        </p:txBody>
      </p:sp>
      <p:sp>
        <p:nvSpPr>
          <p:cNvPr id="83" name="TextBox 9"/>
          <p:cNvSpPr/>
          <p:nvPr/>
        </p:nvSpPr>
        <p:spPr>
          <a:xfrm>
            <a:off x="0" y="2160000"/>
            <a:ext cx="17722800" cy="1576440"/>
          </a:xfrm>
          <a:prstGeom prst="rect">
            <a:avLst/>
          </a:prstGeom>
          <a:noFill/>
          <a:ln w="0">
            <a:noFill/>
          </a:ln>
        </p:spPr>
        <p:style>
          <a:lnRef idx="0"/>
          <a:fillRef idx="0"/>
          <a:effectRef idx="0"/>
          <a:fontRef idx="minor"/>
        </p:style>
        <p:txBody>
          <a:bodyPr lIns="0" rIns="0" tIns="0" bIns="0" anchor="t">
            <a:spAutoFit/>
          </a:bodyPr>
          <a:p>
            <a:pPr lvl="1" marL="638280" indent="-319320" algn="just">
              <a:lnSpc>
                <a:spcPts val="4139"/>
              </a:lnSpc>
              <a:buClr>
                <a:srgbClr val="000000"/>
              </a:buClr>
              <a:buFont typeface="Arial"/>
              <a:buChar char="•"/>
            </a:pPr>
            <a:r>
              <a:rPr b="0" lang="en-US" sz="2950" spc="-1" strike="noStrike">
                <a:solidFill>
                  <a:srgbClr val="000000"/>
                </a:solidFill>
                <a:latin typeface="Poppins"/>
              </a:rPr>
              <a:t>Intelligent management is must in the modern world, although energy supply systems tend to be regulated using traditional methods. It also involves workers tracking and collecting consumer data, which leads to human error</a:t>
            </a:r>
            <a:endParaRPr b="0" lang="en-US" sz="2950" spc="-1" strike="noStrike">
              <a:latin typeface="Arial"/>
            </a:endParaRPr>
          </a:p>
        </p:txBody>
      </p:sp>
      <p:pic>
        <p:nvPicPr>
          <p:cNvPr id="84" name="Picture 10" descr=""/>
          <p:cNvPicPr/>
          <p:nvPr/>
        </p:nvPicPr>
        <p:blipFill>
          <a:blip r:embed="rId4"/>
          <a:stretch/>
        </p:blipFill>
        <p:spPr>
          <a:xfrm>
            <a:off x="-2999160" y="8357400"/>
            <a:ext cx="6303600" cy="6303600"/>
          </a:xfrm>
          <a:prstGeom prst="rect">
            <a:avLst/>
          </a:prstGeom>
          <a:ln w="0">
            <a:noFill/>
          </a:ln>
        </p:spPr>
      </p:pic>
      <p:sp>
        <p:nvSpPr>
          <p:cNvPr id="85" name="TextBox 11"/>
          <p:cNvSpPr/>
          <p:nvPr/>
        </p:nvSpPr>
        <p:spPr>
          <a:xfrm>
            <a:off x="96840" y="6420240"/>
            <a:ext cx="17528760" cy="1495080"/>
          </a:xfrm>
          <a:prstGeom prst="rect">
            <a:avLst/>
          </a:prstGeom>
          <a:noFill/>
          <a:ln w="0">
            <a:noFill/>
          </a:ln>
        </p:spPr>
        <p:style>
          <a:lnRef idx="0"/>
          <a:fillRef idx="0"/>
          <a:effectRef idx="0"/>
          <a:fontRef idx="minor"/>
        </p:style>
        <p:txBody>
          <a:bodyPr lIns="0" rIns="0" tIns="0" bIns="0" anchor="t">
            <a:spAutoFit/>
          </a:bodyPr>
          <a:p>
            <a:pPr lvl="1" marL="605160" indent="-302760" algn="just">
              <a:lnSpc>
                <a:spcPts val="3923"/>
              </a:lnSpc>
              <a:buClr>
                <a:srgbClr val="000000"/>
              </a:buClr>
              <a:buFont typeface="Arial"/>
              <a:buChar char="•"/>
            </a:pPr>
            <a:r>
              <a:rPr b="0" lang="en-US" sz="2810" spc="-1" strike="noStrike">
                <a:solidFill>
                  <a:srgbClr val="000000"/>
                </a:solidFill>
                <a:latin typeface="Poppins"/>
              </a:rPr>
              <a:t>In the event of a power supply voltage, our system may also send a warning to the energy supplier and automatically shut down the power supply until the power supply voltage has been corrected. </a:t>
            </a:r>
            <a:endParaRPr b="0" lang="en-US" sz="281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6" name="Group 2"/>
          <p:cNvGrpSpPr/>
          <p:nvPr/>
        </p:nvGrpSpPr>
        <p:grpSpPr>
          <a:xfrm>
            <a:off x="413280" y="418680"/>
            <a:ext cx="17461440" cy="9449280"/>
            <a:chOff x="413280" y="418680"/>
            <a:chExt cx="17461440" cy="9449280"/>
          </a:xfrm>
        </p:grpSpPr>
        <p:sp>
          <p:nvSpPr>
            <p:cNvPr id="87" name="Freeform 3"/>
            <p:cNvSpPr/>
            <p:nvPr/>
          </p:nvSpPr>
          <p:spPr>
            <a:xfrm>
              <a:off x="413280" y="418680"/>
              <a:ext cx="17461440" cy="9449280"/>
            </a:xfrm>
            <a:custGeom>
              <a:avLst/>
              <a:gdLst/>
              <a:ah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3000"/>
              </a:srgbClr>
            </a:solidFill>
            <a:ln w="0">
              <a:noFill/>
            </a:ln>
          </p:spPr>
          <p:style>
            <a:lnRef idx="0"/>
            <a:fillRef idx="0"/>
            <a:effectRef idx="0"/>
            <a:fontRef idx="minor"/>
          </p:style>
        </p:sp>
      </p:grpSp>
      <p:sp>
        <p:nvSpPr>
          <p:cNvPr id="88" name="TextBox 4"/>
          <p:cNvSpPr/>
          <p:nvPr/>
        </p:nvSpPr>
        <p:spPr>
          <a:xfrm>
            <a:off x="557640" y="4494960"/>
            <a:ext cx="16552800" cy="2832840"/>
          </a:xfrm>
          <a:prstGeom prst="rect">
            <a:avLst/>
          </a:prstGeom>
          <a:noFill/>
          <a:ln w="0">
            <a:noFill/>
          </a:ln>
        </p:spPr>
        <p:style>
          <a:lnRef idx="0"/>
          <a:fillRef idx="0"/>
          <a:effectRef idx="0"/>
          <a:fontRef idx="minor"/>
        </p:style>
        <p:txBody>
          <a:bodyPr lIns="0" rIns="0" tIns="0" bIns="0" anchor="t">
            <a:spAutoFit/>
          </a:bodyPr>
          <a:p>
            <a:pPr lvl="1" marL="687960" indent="-344160" algn="just">
              <a:lnSpc>
                <a:spcPts val="4462"/>
              </a:lnSpc>
              <a:buClr>
                <a:srgbClr val="000000"/>
              </a:buClr>
              <a:buFont typeface="Arial"/>
              <a:buChar char="•"/>
            </a:pPr>
            <a:r>
              <a:rPr b="0" lang="en-US" sz="3190" spc="-1" strike="noStrike">
                <a:solidFill>
                  <a:srgbClr val="000000"/>
                </a:solidFill>
                <a:latin typeface="Poppins Bold"/>
              </a:rPr>
              <a:t>The method offers IoT-based smart farm stick that enables farmers to get</a:t>
            </a:r>
            <a:endParaRPr b="0" lang="en-US" sz="3190" spc="-1" strike="noStrike">
              <a:latin typeface="Arial"/>
            </a:endParaRPr>
          </a:p>
          <a:p>
            <a:pPr algn="just">
              <a:lnSpc>
                <a:spcPts val="4462"/>
              </a:lnSpc>
              <a:buNone/>
            </a:pPr>
            <a:r>
              <a:rPr b="0" lang="en-US" sz="3190" spc="-1" strike="noStrike">
                <a:solidFill>
                  <a:srgbClr val="000000"/>
                </a:solidFill>
                <a:latin typeface="Poppins Bold"/>
              </a:rPr>
              <a:t>   </a:t>
            </a:r>
            <a:r>
              <a:rPr b="0" lang="en-US" sz="3190" spc="-1" strike="noStrike">
                <a:solidFill>
                  <a:srgbClr val="000000"/>
                </a:solidFill>
                <a:latin typeface="Poppins Bold"/>
              </a:rPr>
              <a:t>streaming information’s to monitor the environment for smart farming and its    </a:t>
            </a:r>
            <a:endParaRPr b="0" lang="en-US" sz="3190" spc="-1" strike="noStrike">
              <a:latin typeface="Arial"/>
            </a:endParaRPr>
          </a:p>
          <a:p>
            <a:pPr algn="just">
              <a:lnSpc>
                <a:spcPts val="4462"/>
              </a:lnSpc>
              <a:buNone/>
            </a:pPr>
            <a:r>
              <a:rPr b="0" lang="en-US" sz="3190" spc="-1" strike="noStrike">
                <a:solidFill>
                  <a:srgbClr val="000000"/>
                </a:solidFill>
                <a:latin typeface="Poppins Bold"/>
              </a:rPr>
              <a:t>    </a:t>
            </a:r>
            <a:r>
              <a:rPr b="0" lang="en-US" sz="3190" spc="-1" strike="noStrike">
                <a:solidFill>
                  <a:srgbClr val="000000"/>
                </a:solidFill>
                <a:latin typeface="Poppins Bold"/>
              </a:rPr>
              <a:t>overall yield and quality                   </a:t>
            </a:r>
            <a:endParaRPr b="0" lang="en-US" sz="3190" spc="-1" strike="noStrike">
              <a:latin typeface="Arial"/>
            </a:endParaRPr>
          </a:p>
        </p:txBody>
      </p:sp>
      <p:pic>
        <p:nvPicPr>
          <p:cNvPr id="89" name="Picture 5" descr=""/>
          <p:cNvPicPr/>
          <p:nvPr/>
        </p:nvPicPr>
        <p:blipFill>
          <a:blip r:embed="rId1"/>
          <a:stretch/>
        </p:blipFill>
        <p:spPr>
          <a:xfrm>
            <a:off x="6482160" y="1472400"/>
            <a:ext cx="4932000" cy="169920"/>
          </a:xfrm>
          <a:prstGeom prst="rect">
            <a:avLst/>
          </a:prstGeom>
          <a:ln w="0">
            <a:noFill/>
          </a:ln>
        </p:spPr>
      </p:pic>
      <p:sp>
        <p:nvSpPr>
          <p:cNvPr id="90" name="TextBox 6"/>
          <p:cNvSpPr/>
          <p:nvPr/>
        </p:nvSpPr>
        <p:spPr>
          <a:xfrm>
            <a:off x="413280" y="2600640"/>
            <a:ext cx="16086960" cy="1137240"/>
          </a:xfrm>
          <a:prstGeom prst="rect">
            <a:avLst/>
          </a:prstGeom>
          <a:noFill/>
          <a:ln w="0">
            <a:noFill/>
          </a:ln>
        </p:spPr>
        <p:style>
          <a:lnRef idx="0"/>
          <a:fillRef idx="0"/>
          <a:effectRef idx="0"/>
          <a:fontRef idx="minor"/>
        </p:style>
        <p:txBody>
          <a:bodyPr lIns="0" rIns="0" tIns="0" bIns="0" anchor="t">
            <a:spAutoFit/>
          </a:bodyPr>
          <a:p>
            <a:pPr lvl="1" marL="690840" indent="-345600" algn="just">
              <a:lnSpc>
                <a:spcPts val="4479"/>
              </a:lnSpc>
              <a:buClr>
                <a:srgbClr val="000000"/>
              </a:buClr>
              <a:buFont typeface="Arial"/>
              <a:buChar char="•"/>
            </a:pPr>
            <a:r>
              <a:rPr b="0" lang="en-US" sz="3200" spc="-1" strike="noStrike">
                <a:solidFill>
                  <a:srgbClr val="000000"/>
                </a:solidFill>
                <a:latin typeface="Poppins Bold"/>
              </a:rPr>
              <a:t>IOT technology has made it digital and interactive and has revolutionized all aspects of human life</a:t>
            </a:r>
            <a:endParaRPr b="0" lang="en-US" sz="3200" spc="-1" strike="noStrike">
              <a:latin typeface="Arial"/>
            </a:endParaRPr>
          </a:p>
        </p:txBody>
      </p:sp>
      <p:sp>
        <p:nvSpPr>
          <p:cNvPr id="91" name="TextBox 7"/>
          <p:cNvSpPr/>
          <p:nvPr/>
        </p:nvSpPr>
        <p:spPr>
          <a:xfrm>
            <a:off x="485280" y="7147440"/>
            <a:ext cx="16697160" cy="1137240"/>
          </a:xfrm>
          <a:prstGeom prst="rect">
            <a:avLst/>
          </a:prstGeom>
          <a:noFill/>
          <a:ln w="0">
            <a:noFill/>
          </a:ln>
        </p:spPr>
        <p:style>
          <a:lnRef idx="0"/>
          <a:fillRef idx="0"/>
          <a:effectRef idx="0"/>
          <a:fontRef idx="minor"/>
        </p:style>
        <p:txBody>
          <a:bodyPr lIns="0" rIns="0" tIns="0" bIns="0" anchor="t">
            <a:spAutoFit/>
          </a:bodyPr>
          <a:p>
            <a:pPr lvl="1" marL="690840" indent="-345600" algn="just">
              <a:lnSpc>
                <a:spcPts val="4479"/>
              </a:lnSpc>
              <a:buClr>
                <a:srgbClr val="000000"/>
              </a:buClr>
              <a:buFont typeface="Arial"/>
              <a:buChar char="•"/>
            </a:pPr>
            <a:r>
              <a:rPr b="0" lang="en-US" sz="3200" spc="-1" strike="noStrike">
                <a:solidFill>
                  <a:srgbClr val="000000"/>
                </a:solidFill>
                <a:latin typeface="Poppins Bold"/>
              </a:rPr>
              <a:t>The proposed product will be tested with high accuracy to feed data of more than 98% in vibrant agricultural fields</a:t>
            </a:r>
            <a:endParaRPr b="0" lang="en-US" sz="3200" spc="-1" strike="noStrike">
              <a:latin typeface="Arial"/>
            </a:endParaRPr>
          </a:p>
        </p:txBody>
      </p:sp>
      <p:sp>
        <p:nvSpPr>
          <p:cNvPr id="92" name="TextBox 8"/>
          <p:cNvSpPr/>
          <p:nvPr/>
        </p:nvSpPr>
        <p:spPr>
          <a:xfrm>
            <a:off x="4167360" y="626400"/>
            <a:ext cx="9952920" cy="812520"/>
          </a:xfrm>
          <a:prstGeom prst="rect">
            <a:avLst/>
          </a:prstGeom>
          <a:noFill/>
          <a:ln w="0">
            <a:noFill/>
          </a:ln>
        </p:spPr>
        <p:style>
          <a:lnRef idx="0"/>
          <a:fillRef idx="0"/>
          <a:effectRef idx="0"/>
          <a:fontRef idx="minor"/>
        </p:style>
        <p:txBody>
          <a:bodyPr lIns="0" rIns="0" tIns="0" bIns="0" anchor="t">
            <a:spAutoFit/>
          </a:bodyPr>
          <a:p>
            <a:pPr algn="ctr">
              <a:lnSpc>
                <a:spcPts val="6401"/>
              </a:lnSpc>
              <a:buNone/>
            </a:pPr>
            <a:r>
              <a:rPr b="0" lang="en-US" sz="4580" spc="-1" strike="noStrike" u="sng">
                <a:solidFill>
                  <a:srgbClr val="ffc400"/>
                </a:solidFill>
                <a:uFillTx/>
                <a:latin typeface="Inter"/>
              </a:rPr>
              <a:t>Literature Survey[2]</a:t>
            </a:r>
            <a:endParaRPr b="0" lang="en-US" sz="4580" spc="-1" strike="noStrike">
              <a:latin typeface="Arial"/>
            </a:endParaRPr>
          </a:p>
        </p:txBody>
      </p:sp>
      <p:grpSp>
        <p:nvGrpSpPr>
          <p:cNvPr id="93" name="Group 9"/>
          <p:cNvGrpSpPr/>
          <p:nvPr/>
        </p:nvGrpSpPr>
        <p:grpSpPr>
          <a:xfrm>
            <a:off x="16179120" y="-704880"/>
            <a:ext cx="3391200" cy="3391200"/>
            <a:chOff x="16179120" y="-704880"/>
            <a:chExt cx="3391200" cy="3391200"/>
          </a:xfrm>
        </p:grpSpPr>
        <p:sp>
          <p:nvSpPr>
            <p:cNvPr id="94" name="Freeform 10"/>
            <p:cNvSpPr/>
            <p:nvPr/>
          </p:nvSpPr>
          <p:spPr>
            <a:xfrm>
              <a:off x="16179120" y="-704880"/>
              <a:ext cx="3391200" cy="3391200"/>
            </a:xfrm>
            <a:custGeom>
              <a:avLst/>
              <a:gdLst/>
              <a:ah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0">
              <a:blip r:embed="rId2"/>
              <a:srcRect/>
              <a:stretch/>
            </a:blipFill>
            <a:ln w="0">
              <a:noFill/>
            </a:ln>
          </p:spPr>
          <p:style>
            <a:lnRef idx="0"/>
            <a:fillRef idx="0"/>
            <a:effectRef idx="0"/>
            <a:fontRef idx="minor"/>
          </p:style>
        </p:sp>
      </p:grpSp>
      <p:pic>
        <p:nvPicPr>
          <p:cNvPr id="95" name="Picture 11" descr=""/>
          <p:cNvPicPr/>
          <p:nvPr/>
        </p:nvPicPr>
        <p:blipFill>
          <a:blip r:embed="rId3"/>
          <a:stretch/>
        </p:blipFill>
        <p:spPr>
          <a:xfrm>
            <a:off x="-3480120" y="8222760"/>
            <a:ext cx="6303600" cy="6303600"/>
          </a:xfrm>
          <a:prstGeom prst="rect">
            <a:avLst/>
          </a:prstGeom>
          <a:ln w="0">
            <a:noFill/>
          </a:ln>
        </p:spPr>
      </p:pic>
      <p:pic>
        <p:nvPicPr>
          <p:cNvPr id="96" name="Picture 12" descr=""/>
          <p:cNvPicPr/>
          <p:nvPr/>
        </p:nvPicPr>
        <p:blipFill>
          <a:blip r:embed="rId4"/>
          <a:stretch/>
        </p:blipFill>
        <p:spPr>
          <a:xfrm rot="5400000">
            <a:off x="18026280" y="7328520"/>
            <a:ext cx="2057040" cy="20570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Picture 2" descr=""/>
          <p:cNvPicPr/>
          <p:nvPr/>
        </p:nvPicPr>
        <p:blipFill>
          <a:blip r:embed="rId1"/>
          <a:stretch/>
        </p:blipFill>
        <p:spPr>
          <a:xfrm>
            <a:off x="1028880" y="1028880"/>
            <a:ext cx="545760" cy="545760"/>
          </a:xfrm>
          <a:prstGeom prst="rect">
            <a:avLst/>
          </a:prstGeom>
          <a:ln w="0">
            <a:noFill/>
          </a:ln>
        </p:spPr>
      </p:pic>
      <p:pic>
        <p:nvPicPr>
          <p:cNvPr id="98" name="Picture 3" descr=""/>
          <p:cNvPicPr/>
          <p:nvPr/>
        </p:nvPicPr>
        <p:blipFill>
          <a:blip r:embed="rId2"/>
          <a:stretch/>
        </p:blipFill>
        <p:spPr>
          <a:xfrm>
            <a:off x="1205640" y="1179000"/>
            <a:ext cx="191880" cy="245520"/>
          </a:xfrm>
          <a:prstGeom prst="rect">
            <a:avLst/>
          </a:prstGeom>
          <a:ln w="0">
            <a:noFill/>
          </a:ln>
        </p:spPr>
      </p:pic>
      <p:pic>
        <p:nvPicPr>
          <p:cNvPr id="99" name="Picture 4" descr=""/>
          <p:cNvPicPr/>
          <p:nvPr/>
        </p:nvPicPr>
        <p:blipFill>
          <a:blip r:embed="rId3"/>
          <a:stretch/>
        </p:blipFill>
        <p:spPr>
          <a:xfrm>
            <a:off x="16684560" y="5837040"/>
            <a:ext cx="9942120" cy="9942120"/>
          </a:xfrm>
          <a:prstGeom prst="rect">
            <a:avLst/>
          </a:prstGeom>
          <a:ln w="0">
            <a:noFill/>
          </a:ln>
        </p:spPr>
      </p:pic>
      <p:sp>
        <p:nvSpPr>
          <p:cNvPr id="100" name="TextBox 5"/>
          <p:cNvSpPr/>
          <p:nvPr/>
        </p:nvSpPr>
        <p:spPr>
          <a:xfrm>
            <a:off x="1929960" y="698400"/>
            <a:ext cx="9512280" cy="1333080"/>
          </a:xfrm>
          <a:prstGeom prst="rect">
            <a:avLst/>
          </a:prstGeom>
          <a:noFill/>
          <a:ln w="0">
            <a:noFill/>
          </a:ln>
        </p:spPr>
        <p:style>
          <a:lnRef idx="0"/>
          <a:fillRef idx="0"/>
          <a:effectRef idx="0"/>
          <a:fontRef idx="minor"/>
        </p:style>
        <p:txBody>
          <a:bodyPr lIns="0" rIns="0" tIns="0" bIns="0" anchor="t">
            <a:spAutoFit/>
          </a:bodyPr>
          <a:p>
            <a:pPr>
              <a:lnSpc>
                <a:spcPts val="10500"/>
              </a:lnSpc>
              <a:buNone/>
            </a:pPr>
            <a:r>
              <a:rPr b="0" lang="en-US" sz="7500" spc="-1" strike="noStrike">
                <a:solidFill>
                  <a:srgbClr val="ffc400"/>
                </a:solidFill>
                <a:latin typeface="Neue Machina Light"/>
              </a:rPr>
              <a:t>Problem</a:t>
            </a:r>
            <a:endParaRPr b="0" lang="en-US" sz="7500" spc="-1" strike="noStrike">
              <a:latin typeface="Arial"/>
            </a:endParaRPr>
          </a:p>
        </p:txBody>
      </p:sp>
      <p:grpSp>
        <p:nvGrpSpPr>
          <p:cNvPr id="101" name="Group 6"/>
          <p:cNvGrpSpPr/>
          <p:nvPr/>
        </p:nvGrpSpPr>
        <p:grpSpPr>
          <a:xfrm>
            <a:off x="15323040" y="-120960"/>
            <a:ext cx="3391200" cy="3391200"/>
            <a:chOff x="15323040" y="-120960"/>
            <a:chExt cx="3391200" cy="3391200"/>
          </a:xfrm>
        </p:grpSpPr>
        <p:sp>
          <p:nvSpPr>
            <p:cNvPr id="102" name="Freeform 7"/>
            <p:cNvSpPr/>
            <p:nvPr/>
          </p:nvSpPr>
          <p:spPr>
            <a:xfrm>
              <a:off x="15323040" y="-120960"/>
              <a:ext cx="3391200" cy="3391200"/>
            </a:xfrm>
            <a:custGeom>
              <a:avLst/>
              <a:gdLst/>
              <a:ah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0">
              <a:blip r:embed="rId4"/>
              <a:srcRect/>
              <a:stretch/>
            </a:blipFill>
            <a:ln w="0">
              <a:noFill/>
            </a:ln>
          </p:spPr>
          <p:style>
            <a:lnRef idx="0"/>
            <a:fillRef idx="0"/>
            <a:effectRef idx="0"/>
            <a:fontRef idx="minor"/>
          </p:style>
        </p:sp>
      </p:grpSp>
      <p:sp>
        <p:nvSpPr>
          <p:cNvPr id="103" name="TextBox 8"/>
          <p:cNvSpPr/>
          <p:nvPr/>
        </p:nvSpPr>
        <p:spPr>
          <a:xfrm>
            <a:off x="340920" y="2283480"/>
            <a:ext cx="15279840" cy="1471320"/>
          </a:xfrm>
          <a:prstGeom prst="rect">
            <a:avLst/>
          </a:prstGeom>
          <a:noFill/>
          <a:ln w="0">
            <a:noFill/>
          </a:ln>
        </p:spPr>
        <p:style>
          <a:lnRef idx="0"/>
          <a:fillRef idx="0"/>
          <a:effectRef idx="0"/>
          <a:fontRef idx="minor"/>
        </p:style>
        <p:txBody>
          <a:bodyPr lIns="0" rIns="0" tIns="0" bIns="0" anchor="t">
            <a:spAutoFit/>
          </a:bodyPr>
          <a:p>
            <a:pPr lvl="1" marL="893520" indent="-446760" algn="just">
              <a:lnSpc>
                <a:spcPts val="5794"/>
              </a:lnSpc>
              <a:buClr>
                <a:srgbClr val="000000"/>
              </a:buClr>
              <a:buFont typeface="Arial"/>
              <a:buChar char="•"/>
            </a:pPr>
            <a:r>
              <a:rPr b="0" lang="en-US" sz="4140" spc="-1" strike="noStrike">
                <a:solidFill>
                  <a:srgbClr val="000000"/>
                </a:solidFill>
                <a:latin typeface="Inter"/>
              </a:rPr>
              <a:t>Humidity and temperature control is the key for suceess in farming</a:t>
            </a:r>
            <a:endParaRPr b="0" lang="en-US" sz="4140" spc="-1" strike="noStrike">
              <a:latin typeface="Arial"/>
            </a:endParaRPr>
          </a:p>
        </p:txBody>
      </p:sp>
      <p:sp>
        <p:nvSpPr>
          <p:cNvPr id="104" name="TextBox 9"/>
          <p:cNvSpPr/>
          <p:nvPr/>
        </p:nvSpPr>
        <p:spPr>
          <a:xfrm>
            <a:off x="340920" y="4429800"/>
            <a:ext cx="17622000" cy="2254680"/>
          </a:xfrm>
          <a:prstGeom prst="rect">
            <a:avLst/>
          </a:prstGeom>
          <a:noFill/>
          <a:ln w="0">
            <a:noFill/>
          </a:ln>
        </p:spPr>
        <p:style>
          <a:lnRef idx="0"/>
          <a:fillRef idx="0"/>
          <a:effectRef idx="0"/>
          <a:fontRef idx="minor"/>
        </p:style>
        <p:txBody>
          <a:bodyPr lIns="0" rIns="0" tIns="0" bIns="0" anchor="t">
            <a:spAutoFit/>
          </a:bodyPr>
          <a:p>
            <a:pPr lvl="1" marL="912960" indent="-456480">
              <a:lnSpc>
                <a:spcPts val="5919"/>
              </a:lnSpc>
              <a:buClr>
                <a:srgbClr val="14191a"/>
              </a:buClr>
              <a:buFont typeface="Arial"/>
              <a:buChar char="•"/>
            </a:pPr>
            <a:r>
              <a:rPr b="0" lang="en-US" sz="4230" spc="-1" strike="noStrike">
                <a:solidFill>
                  <a:srgbClr val="14191a"/>
                </a:solidFill>
                <a:latin typeface="Inter"/>
              </a:rPr>
              <a:t>Improper management of humidity and temprature would affect leaf growth, photosynthesis, pollination, occurrence of diseases and finally economic yield.</a:t>
            </a:r>
            <a:endParaRPr b="0" lang="en-US" sz="4230" spc="-1" strike="noStrike">
              <a:latin typeface="Arial"/>
            </a:endParaRPr>
          </a:p>
        </p:txBody>
      </p:sp>
      <p:sp>
        <p:nvSpPr>
          <p:cNvPr id="105" name="TextBox 10"/>
          <p:cNvSpPr/>
          <p:nvPr/>
        </p:nvSpPr>
        <p:spPr>
          <a:xfrm>
            <a:off x="486000" y="7290720"/>
            <a:ext cx="18526320" cy="1414440"/>
          </a:xfrm>
          <a:prstGeom prst="rect">
            <a:avLst/>
          </a:prstGeom>
          <a:noFill/>
          <a:ln w="0">
            <a:noFill/>
          </a:ln>
        </p:spPr>
        <p:style>
          <a:lnRef idx="0"/>
          <a:fillRef idx="0"/>
          <a:effectRef idx="0"/>
          <a:fontRef idx="minor"/>
        </p:style>
        <p:txBody>
          <a:bodyPr lIns="0" rIns="0" tIns="0" bIns="0" anchor="t">
            <a:spAutoFit/>
          </a:bodyPr>
          <a:p>
            <a:pPr lvl="1" marL="859320" indent="-429480">
              <a:lnSpc>
                <a:spcPts val="5570"/>
              </a:lnSpc>
              <a:buClr>
                <a:srgbClr val="000000"/>
              </a:buClr>
              <a:buFont typeface="Arial"/>
              <a:buChar char="•"/>
            </a:pPr>
            <a:r>
              <a:rPr b="0" lang="en-US" sz="3980" spc="-1" strike="noStrike">
                <a:solidFill>
                  <a:srgbClr val="000000"/>
                </a:solidFill>
                <a:latin typeface="Inter"/>
              </a:rPr>
              <a:t>In Traditional agriculture methods  weather forecasting and  rain detection is not possible</a:t>
            </a:r>
            <a:endParaRPr b="0" lang="en-US" sz="3980" spc="-1" strike="noStrike">
              <a:latin typeface="Arial"/>
            </a:endParaRPr>
          </a:p>
        </p:txBody>
      </p:sp>
      <p:pic>
        <p:nvPicPr>
          <p:cNvPr id="106" name="Picture 11" descr=""/>
          <p:cNvPicPr/>
          <p:nvPr/>
        </p:nvPicPr>
        <p:blipFill>
          <a:blip r:embed="rId5"/>
          <a:stretch/>
        </p:blipFill>
        <p:spPr>
          <a:xfrm>
            <a:off x="1929960" y="1684440"/>
            <a:ext cx="4722840" cy="1627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d70"/>
        </a:solidFill>
      </p:bgPr>
    </p:bg>
    <p:spTree>
      <p:nvGrpSpPr>
        <p:cNvPr id="1" name=""/>
        <p:cNvGrpSpPr/>
        <p:nvPr/>
      </p:nvGrpSpPr>
      <p:grpSpPr>
        <a:xfrm>
          <a:off x="0" y="0"/>
          <a:ext cx="0" cy="0"/>
          <a:chOff x="0" y="0"/>
          <a:chExt cx="0" cy="0"/>
        </a:xfrm>
      </p:grpSpPr>
      <p:pic>
        <p:nvPicPr>
          <p:cNvPr id="107" name="Picture 2" descr=""/>
          <p:cNvPicPr/>
          <p:nvPr/>
        </p:nvPicPr>
        <p:blipFill>
          <a:blip r:embed="rId1"/>
          <a:stretch/>
        </p:blipFill>
        <p:spPr>
          <a:xfrm>
            <a:off x="16645320" y="2097360"/>
            <a:ext cx="6303600" cy="6303600"/>
          </a:xfrm>
          <a:prstGeom prst="rect">
            <a:avLst/>
          </a:prstGeom>
          <a:ln w="0">
            <a:noFill/>
          </a:ln>
        </p:spPr>
      </p:pic>
      <p:grpSp>
        <p:nvGrpSpPr>
          <p:cNvPr id="108" name="Group 3"/>
          <p:cNvGrpSpPr/>
          <p:nvPr/>
        </p:nvGrpSpPr>
        <p:grpSpPr>
          <a:xfrm>
            <a:off x="432000" y="0"/>
            <a:ext cx="17461440" cy="9449280"/>
            <a:chOff x="432000" y="0"/>
            <a:chExt cx="17461440" cy="9449280"/>
          </a:xfrm>
        </p:grpSpPr>
        <p:sp>
          <p:nvSpPr>
            <p:cNvPr id="109" name="Freeform 4"/>
            <p:cNvSpPr/>
            <p:nvPr/>
          </p:nvSpPr>
          <p:spPr>
            <a:xfrm>
              <a:off x="432000" y="0"/>
              <a:ext cx="17461440" cy="9449280"/>
            </a:xfrm>
            <a:custGeom>
              <a:avLst/>
              <a:gdLst/>
              <a:ah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noFill/>
            <a:ln w="0">
              <a:noFill/>
            </a:ln>
          </p:spPr>
          <p:style>
            <a:lnRef idx="0"/>
            <a:fillRef idx="0"/>
            <a:effectRef idx="0"/>
            <a:fontRef idx="minor"/>
          </p:style>
        </p:sp>
      </p:grpSp>
      <p:pic>
        <p:nvPicPr>
          <p:cNvPr id="110" name="Picture 5" descr=""/>
          <p:cNvPicPr/>
          <p:nvPr/>
        </p:nvPicPr>
        <p:blipFill>
          <a:blip r:embed="rId2"/>
          <a:stretch/>
        </p:blipFill>
        <p:spPr>
          <a:xfrm>
            <a:off x="605880" y="1144440"/>
            <a:ext cx="545760" cy="545760"/>
          </a:xfrm>
          <a:prstGeom prst="rect">
            <a:avLst/>
          </a:prstGeom>
          <a:ln w="0">
            <a:noFill/>
          </a:ln>
        </p:spPr>
      </p:pic>
      <p:pic>
        <p:nvPicPr>
          <p:cNvPr id="111" name="Picture 6" descr=""/>
          <p:cNvPicPr/>
          <p:nvPr/>
        </p:nvPicPr>
        <p:blipFill>
          <a:blip r:embed="rId3"/>
          <a:stretch/>
        </p:blipFill>
        <p:spPr>
          <a:xfrm>
            <a:off x="785880" y="1226880"/>
            <a:ext cx="185760" cy="237600"/>
          </a:xfrm>
          <a:prstGeom prst="rect">
            <a:avLst/>
          </a:prstGeom>
          <a:ln w="0">
            <a:noFill/>
          </a:ln>
        </p:spPr>
      </p:pic>
      <p:sp>
        <p:nvSpPr>
          <p:cNvPr id="112" name="TextBox 7"/>
          <p:cNvSpPr/>
          <p:nvPr/>
        </p:nvSpPr>
        <p:spPr>
          <a:xfrm>
            <a:off x="1028880" y="914400"/>
            <a:ext cx="7210800" cy="1018080"/>
          </a:xfrm>
          <a:prstGeom prst="rect">
            <a:avLst/>
          </a:prstGeom>
          <a:noFill/>
          <a:ln w="0">
            <a:noFill/>
          </a:ln>
        </p:spPr>
        <p:style>
          <a:lnRef idx="0"/>
          <a:fillRef idx="0"/>
          <a:effectRef idx="0"/>
          <a:fontRef idx="minor"/>
        </p:style>
        <p:txBody>
          <a:bodyPr lIns="0" rIns="0" tIns="0" bIns="0" anchor="t">
            <a:spAutoFit/>
          </a:bodyPr>
          <a:p>
            <a:pPr>
              <a:lnSpc>
                <a:spcPts val="8019"/>
              </a:lnSpc>
              <a:buNone/>
            </a:pPr>
            <a:r>
              <a:rPr b="0" lang="en-US" sz="5730" spc="-1" strike="noStrike">
                <a:solidFill>
                  <a:srgbClr val="f3be66"/>
                </a:solidFill>
                <a:latin typeface="Inter Bold"/>
              </a:rPr>
              <a:t> </a:t>
            </a:r>
            <a:r>
              <a:rPr b="0" lang="en-US" sz="5730" spc="-1" strike="noStrike">
                <a:solidFill>
                  <a:srgbClr val="f3be66"/>
                </a:solidFill>
                <a:latin typeface="Inter Bold"/>
              </a:rPr>
              <a:t>Proposed Method</a:t>
            </a:r>
            <a:endParaRPr b="0" lang="en-US" sz="5730" spc="-1" strike="noStrike">
              <a:latin typeface="Arial"/>
            </a:endParaRPr>
          </a:p>
        </p:txBody>
      </p:sp>
      <p:sp>
        <p:nvSpPr>
          <p:cNvPr id="113" name="TextBox 8"/>
          <p:cNvSpPr/>
          <p:nvPr/>
        </p:nvSpPr>
        <p:spPr>
          <a:xfrm>
            <a:off x="413280" y="2693160"/>
            <a:ext cx="17523720" cy="1849680"/>
          </a:xfrm>
          <a:prstGeom prst="rect">
            <a:avLst/>
          </a:prstGeom>
          <a:noFill/>
          <a:ln w="0">
            <a:noFill/>
          </a:ln>
        </p:spPr>
        <p:style>
          <a:lnRef idx="0"/>
          <a:fillRef idx="0"/>
          <a:effectRef idx="0"/>
          <a:fontRef idx="minor"/>
        </p:style>
        <p:txBody>
          <a:bodyPr lIns="0" rIns="0" tIns="0" bIns="0" anchor="t">
            <a:spAutoFit/>
          </a:bodyPr>
          <a:p>
            <a:pPr lvl="1" marL="749160" indent="-374400">
              <a:lnSpc>
                <a:spcPts val="4856"/>
              </a:lnSpc>
              <a:buClr>
                <a:srgbClr val="ffffff"/>
              </a:buClr>
              <a:buFont typeface="Arial"/>
              <a:buChar char="•"/>
            </a:pPr>
            <a:r>
              <a:rPr b="0" lang="en-US" sz="3470" spc="-1" strike="noStrike">
                <a:solidFill>
                  <a:srgbClr val="ffffff"/>
                </a:solidFill>
                <a:latin typeface="Canva Sans"/>
              </a:rPr>
              <a:t>The purpose of this article is to  propose a new agriculture  smart IoT device to help farmers to collect live environmental data(temperature, soil moisture) to monitor smart agriculture and increase overall yield</a:t>
            </a:r>
            <a:endParaRPr b="0" lang="en-US" sz="3470" spc="-1" strike="noStrike">
              <a:latin typeface="Arial"/>
            </a:endParaRPr>
          </a:p>
        </p:txBody>
      </p:sp>
      <p:sp>
        <p:nvSpPr>
          <p:cNvPr id="114" name="TextBox 9"/>
          <p:cNvSpPr/>
          <p:nvPr/>
        </p:nvSpPr>
        <p:spPr>
          <a:xfrm>
            <a:off x="198720" y="5330520"/>
            <a:ext cx="18088920" cy="1812960"/>
          </a:xfrm>
          <a:prstGeom prst="rect">
            <a:avLst/>
          </a:prstGeom>
          <a:noFill/>
          <a:ln w="0">
            <a:noFill/>
          </a:ln>
        </p:spPr>
        <p:style>
          <a:lnRef idx="0"/>
          <a:fillRef idx="0"/>
          <a:effectRef idx="0"/>
          <a:fontRef idx="minor"/>
        </p:style>
        <p:txBody>
          <a:bodyPr lIns="0" rIns="0" tIns="0" bIns="0" anchor="t">
            <a:spAutoFit/>
          </a:bodyPr>
          <a:p>
            <a:pPr lvl="1" marL="734040" indent="-367200">
              <a:lnSpc>
                <a:spcPts val="4759"/>
              </a:lnSpc>
              <a:buClr>
                <a:srgbClr val="ffffff"/>
              </a:buClr>
              <a:buFont typeface="Arial"/>
              <a:buChar char="•"/>
            </a:pPr>
            <a:r>
              <a:rPr b="0" lang="en-US" sz="3400" spc="-1" strike="noStrike">
                <a:solidFill>
                  <a:srgbClr val="ffffff"/>
                </a:solidFill>
                <a:latin typeface="Canva Sans"/>
              </a:rPr>
              <a:t>The Smart Farming Stick dependent on IoT contains the ESP8266 soil temperature and moistness checking framework and moves information to the cloud through the ESP8266 Wi-Fi module to thinkspeak</a:t>
            </a:r>
            <a:endParaRPr b="0" lang="en-US" sz="3400" spc="-1" strike="noStrike">
              <a:latin typeface="Arial"/>
            </a:endParaRPr>
          </a:p>
        </p:txBody>
      </p:sp>
      <p:sp>
        <p:nvSpPr>
          <p:cNvPr id="115" name="TextBox 10"/>
          <p:cNvSpPr/>
          <p:nvPr/>
        </p:nvSpPr>
        <p:spPr>
          <a:xfrm>
            <a:off x="99360" y="7458840"/>
            <a:ext cx="18088920" cy="1208520"/>
          </a:xfrm>
          <a:prstGeom prst="rect">
            <a:avLst/>
          </a:prstGeom>
          <a:noFill/>
          <a:ln w="0">
            <a:noFill/>
          </a:ln>
        </p:spPr>
        <p:style>
          <a:lnRef idx="0"/>
          <a:fillRef idx="0"/>
          <a:effectRef idx="0"/>
          <a:fontRef idx="minor"/>
        </p:style>
        <p:txBody>
          <a:bodyPr lIns="0" rIns="0" tIns="0" bIns="0" anchor="t">
            <a:spAutoFit/>
          </a:bodyPr>
          <a:p>
            <a:pPr lvl="1" marL="734040" indent="-367200">
              <a:lnSpc>
                <a:spcPts val="4759"/>
              </a:lnSpc>
              <a:buClr>
                <a:srgbClr val="ffffff"/>
              </a:buClr>
              <a:buFont typeface="Arial"/>
              <a:buChar char="•"/>
            </a:pPr>
            <a:r>
              <a:rPr b="0" lang="en-US" sz="3400" spc="-1" strike="noStrike">
                <a:solidFill>
                  <a:srgbClr val="ffffff"/>
                </a:solidFill>
                <a:latin typeface="Canva Sans"/>
              </a:rPr>
              <a:t>This IoT device computes 3 qualities: environment, soil moisture.This would also take into  weather,rain update,live crop analysics into consideration </a:t>
            </a:r>
            <a:endParaRPr b="0" lang="en-US" sz="3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d70"/>
        </a:solidFill>
      </p:bgPr>
    </p:bg>
    <p:spTree>
      <p:nvGrpSpPr>
        <p:cNvPr id="1" name=""/>
        <p:cNvGrpSpPr/>
        <p:nvPr/>
      </p:nvGrpSpPr>
      <p:grpSpPr>
        <a:xfrm>
          <a:off x="0" y="0"/>
          <a:ext cx="0" cy="0"/>
          <a:chOff x="0" y="0"/>
          <a:chExt cx="0" cy="0"/>
        </a:xfrm>
      </p:grpSpPr>
      <p:pic>
        <p:nvPicPr>
          <p:cNvPr id="116" name="Picture 2" descr=""/>
          <p:cNvPicPr/>
          <p:nvPr/>
        </p:nvPicPr>
        <p:blipFill>
          <a:blip r:embed="rId1"/>
          <a:stretch/>
        </p:blipFill>
        <p:spPr>
          <a:xfrm>
            <a:off x="16645320" y="2097360"/>
            <a:ext cx="6303600" cy="6303600"/>
          </a:xfrm>
          <a:prstGeom prst="rect">
            <a:avLst/>
          </a:prstGeom>
          <a:ln w="0">
            <a:noFill/>
          </a:ln>
        </p:spPr>
      </p:pic>
      <p:grpSp>
        <p:nvGrpSpPr>
          <p:cNvPr id="117" name="Group 3"/>
          <p:cNvGrpSpPr/>
          <p:nvPr/>
        </p:nvGrpSpPr>
        <p:grpSpPr>
          <a:xfrm>
            <a:off x="413280" y="0"/>
            <a:ext cx="17461440" cy="9449280"/>
            <a:chOff x="413280" y="0"/>
            <a:chExt cx="17461440" cy="9449280"/>
          </a:xfrm>
        </p:grpSpPr>
        <p:sp>
          <p:nvSpPr>
            <p:cNvPr id="118" name="Freeform 4"/>
            <p:cNvSpPr/>
            <p:nvPr/>
          </p:nvSpPr>
          <p:spPr>
            <a:xfrm>
              <a:off x="413280" y="0"/>
              <a:ext cx="17461440" cy="9449280"/>
            </a:xfrm>
            <a:custGeom>
              <a:avLst/>
              <a:gdLst/>
              <a:ah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noFill/>
            <a:ln w="0">
              <a:noFill/>
            </a:ln>
          </p:spPr>
          <p:style>
            <a:lnRef idx="0"/>
            <a:fillRef idx="0"/>
            <a:effectRef idx="0"/>
            <a:fontRef idx="minor"/>
          </p:style>
        </p:sp>
      </p:grpSp>
      <p:pic>
        <p:nvPicPr>
          <p:cNvPr id="119" name="Picture 5" descr=""/>
          <p:cNvPicPr/>
          <p:nvPr/>
        </p:nvPicPr>
        <p:blipFill>
          <a:blip r:embed="rId2"/>
          <a:stretch/>
        </p:blipFill>
        <p:spPr>
          <a:xfrm>
            <a:off x="605880" y="1144440"/>
            <a:ext cx="545760" cy="545760"/>
          </a:xfrm>
          <a:prstGeom prst="rect">
            <a:avLst/>
          </a:prstGeom>
          <a:ln w="0">
            <a:noFill/>
          </a:ln>
        </p:spPr>
      </p:pic>
      <p:pic>
        <p:nvPicPr>
          <p:cNvPr id="120" name="Picture 6" descr=""/>
          <p:cNvPicPr/>
          <p:nvPr/>
        </p:nvPicPr>
        <p:blipFill>
          <a:blip r:embed="rId3"/>
          <a:stretch/>
        </p:blipFill>
        <p:spPr>
          <a:xfrm>
            <a:off x="785880" y="1226880"/>
            <a:ext cx="185760" cy="237600"/>
          </a:xfrm>
          <a:prstGeom prst="rect">
            <a:avLst/>
          </a:prstGeom>
          <a:ln w="0">
            <a:noFill/>
          </a:ln>
        </p:spPr>
      </p:pic>
      <p:sp>
        <p:nvSpPr>
          <p:cNvPr id="121" name="TextBox 7"/>
          <p:cNvSpPr/>
          <p:nvPr/>
        </p:nvSpPr>
        <p:spPr>
          <a:xfrm>
            <a:off x="1028880" y="914400"/>
            <a:ext cx="7210800" cy="1018080"/>
          </a:xfrm>
          <a:prstGeom prst="rect">
            <a:avLst/>
          </a:prstGeom>
          <a:noFill/>
          <a:ln w="0">
            <a:noFill/>
          </a:ln>
        </p:spPr>
        <p:style>
          <a:lnRef idx="0"/>
          <a:fillRef idx="0"/>
          <a:effectRef idx="0"/>
          <a:fontRef idx="minor"/>
        </p:style>
        <p:txBody>
          <a:bodyPr lIns="0" rIns="0" tIns="0" bIns="0" anchor="t">
            <a:spAutoFit/>
          </a:bodyPr>
          <a:p>
            <a:pPr>
              <a:lnSpc>
                <a:spcPts val="8019"/>
              </a:lnSpc>
              <a:buNone/>
            </a:pPr>
            <a:r>
              <a:rPr b="0" lang="en-US" sz="5730" spc="-1" strike="noStrike">
                <a:solidFill>
                  <a:srgbClr val="f3be66"/>
                </a:solidFill>
                <a:latin typeface="Inter Bold"/>
              </a:rPr>
              <a:t> </a:t>
            </a:r>
            <a:r>
              <a:rPr b="0" lang="en-US" sz="5730" spc="-1" strike="noStrike">
                <a:solidFill>
                  <a:srgbClr val="f3be66"/>
                </a:solidFill>
                <a:latin typeface="Inter Bold"/>
              </a:rPr>
              <a:t>Proposed Method</a:t>
            </a:r>
            <a:endParaRPr b="0" lang="en-US" sz="5730" spc="-1" strike="noStrike">
              <a:latin typeface="Arial"/>
            </a:endParaRPr>
          </a:p>
        </p:txBody>
      </p:sp>
      <p:sp>
        <p:nvSpPr>
          <p:cNvPr id="122" name="TextBox 8"/>
          <p:cNvSpPr/>
          <p:nvPr/>
        </p:nvSpPr>
        <p:spPr>
          <a:xfrm>
            <a:off x="-214560" y="3349080"/>
            <a:ext cx="18088920" cy="1208520"/>
          </a:xfrm>
          <a:prstGeom prst="rect">
            <a:avLst/>
          </a:prstGeom>
          <a:noFill/>
          <a:ln w="0">
            <a:noFill/>
          </a:ln>
        </p:spPr>
        <p:style>
          <a:lnRef idx="0"/>
          <a:fillRef idx="0"/>
          <a:effectRef idx="0"/>
          <a:fontRef idx="minor"/>
        </p:style>
        <p:txBody>
          <a:bodyPr lIns="0" rIns="0" tIns="0" bIns="0" anchor="t">
            <a:spAutoFit/>
          </a:bodyPr>
          <a:p>
            <a:pPr lvl="1" marL="734040" indent="-367200">
              <a:lnSpc>
                <a:spcPts val="4759"/>
              </a:lnSpc>
              <a:buClr>
                <a:srgbClr val="ffffff"/>
              </a:buClr>
              <a:buFont typeface="Arial"/>
              <a:buChar char="•"/>
            </a:pPr>
            <a:r>
              <a:rPr b="0" lang="en-US" sz="3400" spc="-1" strike="noStrike">
                <a:solidFill>
                  <a:srgbClr val="ffffff"/>
                </a:solidFill>
                <a:latin typeface="Canva Sans"/>
              </a:rPr>
              <a:t>Considering three input constrains of soil moisture ,temprature ,weather updates and  present condition of crop fertilizers and irrigation pattern is formulated</a:t>
            </a:r>
            <a:endParaRPr b="0" lang="en-US" sz="3400" spc="-1" strike="noStrike">
              <a:latin typeface="Arial"/>
            </a:endParaRPr>
          </a:p>
        </p:txBody>
      </p:sp>
      <p:sp>
        <p:nvSpPr>
          <p:cNvPr id="123" name="TextBox 9"/>
          <p:cNvSpPr/>
          <p:nvPr/>
        </p:nvSpPr>
        <p:spPr>
          <a:xfrm>
            <a:off x="99360" y="5996520"/>
            <a:ext cx="18088920" cy="1208520"/>
          </a:xfrm>
          <a:prstGeom prst="rect">
            <a:avLst/>
          </a:prstGeom>
          <a:noFill/>
          <a:ln w="0">
            <a:noFill/>
          </a:ln>
        </p:spPr>
        <p:style>
          <a:lnRef idx="0"/>
          <a:fillRef idx="0"/>
          <a:effectRef idx="0"/>
          <a:fontRef idx="minor"/>
        </p:style>
        <p:txBody>
          <a:bodyPr lIns="0" rIns="0" tIns="0" bIns="0" anchor="t">
            <a:spAutoFit/>
          </a:bodyPr>
          <a:p>
            <a:pPr lvl="1" marL="734040" indent="-367200">
              <a:lnSpc>
                <a:spcPts val="4759"/>
              </a:lnSpc>
              <a:buClr>
                <a:srgbClr val="ffffff"/>
              </a:buClr>
              <a:buFont typeface="Arial"/>
              <a:buChar char="•"/>
            </a:pPr>
            <a:r>
              <a:rPr b="0" lang="en-US" sz="3400" spc="-1" strike="noStrike">
                <a:solidFill>
                  <a:srgbClr val="ffffff"/>
                </a:solidFill>
                <a:latin typeface="Canva Sans"/>
              </a:rPr>
              <a:t>This would act as a survalience system during night time and analyse the live crop during the morning time</a:t>
            </a:r>
            <a:endParaRPr b="0" lang="en-US" sz="3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Picture 2" descr=""/>
          <p:cNvPicPr/>
          <p:nvPr/>
        </p:nvPicPr>
        <p:blipFill>
          <a:blip r:embed="rId1"/>
          <a:stretch/>
        </p:blipFill>
        <p:spPr>
          <a:xfrm>
            <a:off x="3892320" y="485280"/>
            <a:ext cx="964080" cy="964080"/>
          </a:xfrm>
          <a:prstGeom prst="rect">
            <a:avLst/>
          </a:prstGeom>
          <a:ln w="0">
            <a:noFill/>
          </a:ln>
        </p:spPr>
      </p:pic>
      <p:pic>
        <p:nvPicPr>
          <p:cNvPr id="125" name="Picture 3" descr=""/>
          <p:cNvPicPr/>
          <p:nvPr/>
        </p:nvPicPr>
        <p:blipFill>
          <a:blip r:embed="rId2"/>
          <a:stretch/>
        </p:blipFill>
        <p:spPr>
          <a:xfrm>
            <a:off x="1573200" y="2426400"/>
            <a:ext cx="1446840" cy="1446840"/>
          </a:xfrm>
          <a:prstGeom prst="rect">
            <a:avLst/>
          </a:prstGeom>
          <a:ln w="0">
            <a:noFill/>
          </a:ln>
        </p:spPr>
      </p:pic>
      <p:sp>
        <p:nvSpPr>
          <p:cNvPr id="126" name="TextBox 4"/>
          <p:cNvSpPr/>
          <p:nvPr/>
        </p:nvSpPr>
        <p:spPr>
          <a:xfrm>
            <a:off x="1695240" y="2831760"/>
            <a:ext cx="1202760" cy="592920"/>
          </a:xfrm>
          <a:prstGeom prst="rect">
            <a:avLst/>
          </a:prstGeom>
          <a:noFill/>
          <a:ln w="0">
            <a:noFill/>
          </a:ln>
        </p:spPr>
        <p:style>
          <a:lnRef idx="0"/>
          <a:fillRef idx="0"/>
          <a:effectRef idx="0"/>
          <a:fontRef idx="minor"/>
        </p:style>
        <p:txBody>
          <a:bodyPr lIns="0" rIns="0" tIns="0" bIns="0" anchor="t">
            <a:spAutoFit/>
          </a:bodyPr>
          <a:p>
            <a:pPr algn="ctr">
              <a:lnSpc>
                <a:spcPts val="4671"/>
              </a:lnSpc>
              <a:buNone/>
            </a:pPr>
            <a:r>
              <a:rPr b="0" lang="en-US" sz="3340" spc="-1" strike="noStrike">
                <a:solidFill>
                  <a:srgbClr val="ffffff"/>
                </a:solidFill>
                <a:latin typeface="Open Sans Bold"/>
              </a:rPr>
              <a:t>01</a:t>
            </a:r>
            <a:endParaRPr b="0" lang="en-US" sz="3340" spc="-1" strike="noStrike">
              <a:latin typeface="Arial"/>
            </a:endParaRPr>
          </a:p>
        </p:txBody>
      </p:sp>
      <p:pic>
        <p:nvPicPr>
          <p:cNvPr id="127" name="Picture 5" descr=""/>
          <p:cNvPicPr/>
          <p:nvPr/>
        </p:nvPicPr>
        <p:blipFill>
          <a:blip r:embed="rId3"/>
          <a:stretch/>
        </p:blipFill>
        <p:spPr>
          <a:xfrm>
            <a:off x="1695240" y="7364160"/>
            <a:ext cx="1446840" cy="1446840"/>
          </a:xfrm>
          <a:prstGeom prst="rect">
            <a:avLst/>
          </a:prstGeom>
          <a:ln w="0">
            <a:noFill/>
          </a:ln>
        </p:spPr>
      </p:pic>
      <p:sp>
        <p:nvSpPr>
          <p:cNvPr id="128" name="TextBox 6"/>
          <p:cNvSpPr/>
          <p:nvPr/>
        </p:nvSpPr>
        <p:spPr>
          <a:xfrm>
            <a:off x="1817280" y="7769520"/>
            <a:ext cx="1202760" cy="592920"/>
          </a:xfrm>
          <a:prstGeom prst="rect">
            <a:avLst/>
          </a:prstGeom>
          <a:noFill/>
          <a:ln w="0">
            <a:noFill/>
          </a:ln>
        </p:spPr>
        <p:style>
          <a:lnRef idx="0"/>
          <a:fillRef idx="0"/>
          <a:effectRef idx="0"/>
          <a:fontRef idx="minor"/>
        </p:style>
        <p:txBody>
          <a:bodyPr lIns="0" rIns="0" tIns="0" bIns="0" anchor="t">
            <a:spAutoFit/>
          </a:bodyPr>
          <a:p>
            <a:pPr algn="ctr">
              <a:lnSpc>
                <a:spcPts val="4671"/>
              </a:lnSpc>
              <a:buNone/>
            </a:pPr>
            <a:r>
              <a:rPr b="0" lang="en-US" sz="3340" spc="-1" strike="noStrike">
                <a:solidFill>
                  <a:srgbClr val="ffffff"/>
                </a:solidFill>
                <a:latin typeface="Open Sans Bold"/>
              </a:rPr>
              <a:t>03</a:t>
            </a:r>
            <a:endParaRPr b="0" lang="en-US" sz="3340" spc="-1" strike="noStrike">
              <a:latin typeface="Arial"/>
            </a:endParaRPr>
          </a:p>
        </p:txBody>
      </p:sp>
      <p:sp>
        <p:nvSpPr>
          <p:cNvPr id="129" name="TextBox 7"/>
          <p:cNvSpPr/>
          <p:nvPr/>
        </p:nvSpPr>
        <p:spPr>
          <a:xfrm>
            <a:off x="3042720" y="5213160"/>
            <a:ext cx="487332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0" lang="en-US" sz="2500" spc="-1" strike="noStrike">
                <a:solidFill>
                  <a:srgbClr val="f66e1a"/>
                </a:solidFill>
                <a:latin typeface="Open Sans Bold"/>
              </a:rPr>
              <a:t> </a:t>
            </a:r>
            <a:r>
              <a:rPr b="0" lang="en-US" sz="2500" spc="-1" strike="noStrike">
                <a:solidFill>
                  <a:srgbClr val="f66e1a"/>
                </a:solidFill>
                <a:latin typeface="Open Sans Bold"/>
              </a:rPr>
              <a:t>ds18b20 temperature sensor</a:t>
            </a:r>
            <a:endParaRPr b="0" lang="en-US" sz="2500" spc="-1" strike="noStrike">
              <a:latin typeface="Arial"/>
            </a:endParaRPr>
          </a:p>
        </p:txBody>
      </p:sp>
      <p:pic>
        <p:nvPicPr>
          <p:cNvPr id="130" name="Picture 8" descr=""/>
          <p:cNvPicPr/>
          <p:nvPr/>
        </p:nvPicPr>
        <p:blipFill>
          <a:blip r:embed="rId4"/>
          <a:stretch/>
        </p:blipFill>
        <p:spPr>
          <a:xfrm>
            <a:off x="1595160" y="4895280"/>
            <a:ext cx="1446840" cy="1446840"/>
          </a:xfrm>
          <a:prstGeom prst="rect">
            <a:avLst/>
          </a:prstGeom>
          <a:ln w="0">
            <a:noFill/>
          </a:ln>
        </p:spPr>
      </p:pic>
      <p:sp>
        <p:nvSpPr>
          <p:cNvPr id="131" name="TextBox 9"/>
          <p:cNvSpPr/>
          <p:nvPr/>
        </p:nvSpPr>
        <p:spPr>
          <a:xfrm>
            <a:off x="1817280" y="5184360"/>
            <a:ext cx="1202760" cy="592920"/>
          </a:xfrm>
          <a:prstGeom prst="rect">
            <a:avLst/>
          </a:prstGeom>
          <a:noFill/>
          <a:ln w="0">
            <a:noFill/>
          </a:ln>
        </p:spPr>
        <p:style>
          <a:lnRef idx="0"/>
          <a:fillRef idx="0"/>
          <a:effectRef idx="0"/>
          <a:fontRef idx="minor"/>
        </p:style>
        <p:txBody>
          <a:bodyPr lIns="0" rIns="0" tIns="0" bIns="0" anchor="t">
            <a:spAutoFit/>
          </a:bodyPr>
          <a:p>
            <a:pPr algn="ctr">
              <a:lnSpc>
                <a:spcPts val="4671"/>
              </a:lnSpc>
              <a:buNone/>
            </a:pPr>
            <a:r>
              <a:rPr b="0" lang="en-US" sz="3340" spc="-1" strike="noStrike">
                <a:solidFill>
                  <a:srgbClr val="ffffff"/>
                </a:solidFill>
                <a:latin typeface="Open Sans Bold"/>
              </a:rPr>
              <a:t>02</a:t>
            </a:r>
            <a:endParaRPr b="0" lang="en-US" sz="3340" spc="-1" strike="noStrike">
              <a:latin typeface="Arial"/>
            </a:endParaRPr>
          </a:p>
        </p:txBody>
      </p:sp>
      <p:sp>
        <p:nvSpPr>
          <p:cNvPr id="132" name="TextBox 10"/>
          <p:cNvSpPr/>
          <p:nvPr/>
        </p:nvSpPr>
        <p:spPr>
          <a:xfrm>
            <a:off x="3183480" y="2841480"/>
            <a:ext cx="4873320" cy="479520"/>
          </a:xfrm>
          <a:prstGeom prst="rect">
            <a:avLst/>
          </a:prstGeom>
          <a:noFill/>
          <a:ln w="0">
            <a:noFill/>
          </a:ln>
        </p:spPr>
        <p:style>
          <a:lnRef idx="0"/>
          <a:fillRef idx="0"/>
          <a:effectRef idx="0"/>
          <a:fontRef idx="minor"/>
        </p:style>
        <p:txBody>
          <a:bodyPr lIns="0" rIns="0" tIns="0" bIns="0" anchor="t">
            <a:spAutoFit/>
          </a:bodyPr>
          <a:p>
            <a:pPr>
              <a:lnSpc>
                <a:spcPts val="3779"/>
              </a:lnSpc>
              <a:buNone/>
            </a:pPr>
            <a:r>
              <a:rPr b="0" lang="en-US" sz="2700" spc="-1" strike="noStrike">
                <a:solidFill>
                  <a:srgbClr val="f66e1a"/>
                </a:solidFill>
                <a:latin typeface="Open Sans Bold"/>
              </a:rPr>
              <a:t>ESP 32 module</a:t>
            </a:r>
            <a:endParaRPr b="0" lang="en-US" sz="2700" spc="-1" strike="noStrike">
              <a:latin typeface="Arial"/>
            </a:endParaRPr>
          </a:p>
        </p:txBody>
      </p:sp>
      <p:sp>
        <p:nvSpPr>
          <p:cNvPr id="133" name="TextBox 11"/>
          <p:cNvSpPr/>
          <p:nvPr/>
        </p:nvSpPr>
        <p:spPr>
          <a:xfrm>
            <a:off x="3723120" y="421200"/>
            <a:ext cx="10841400" cy="1066320"/>
          </a:xfrm>
          <a:prstGeom prst="rect">
            <a:avLst/>
          </a:prstGeom>
          <a:noFill/>
          <a:ln w="0">
            <a:noFill/>
          </a:ln>
        </p:spPr>
        <p:style>
          <a:lnRef idx="0"/>
          <a:fillRef idx="0"/>
          <a:effectRef idx="0"/>
          <a:fontRef idx="minor"/>
        </p:style>
        <p:txBody>
          <a:bodyPr lIns="0" rIns="0" tIns="0" bIns="0" anchor="t">
            <a:spAutoFit/>
          </a:bodyPr>
          <a:p>
            <a:pPr algn="ctr">
              <a:lnSpc>
                <a:spcPts val="8399"/>
              </a:lnSpc>
              <a:buNone/>
            </a:pPr>
            <a:r>
              <a:rPr b="0" lang="en-US" sz="6000" spc="-1" strike="noStrike">
                <a:solidFill>
                  <a:srgbClr val="ffc400"/>
                </a:solidFill>
                <a:latin typeface="Garet Book"/>
              </a:rPr>
              <a:t>PROPOSED DESIGN</a:t>
            </a:r>
            <a:endParaRPr b="0" lang="en-US" sz="6000" spc="-1" strike="noStrike">
              <a:latin typeface="Arial"/>
            </a:endParaRPr>
          </a:p>
        </p:txBody>
      </p:sp>
      <p:pic>
        <p:nvPicPr>
          <p:cNvPr id="134" name="Picture 12" descr=""/>
          <p:cNvPicPr/>
          <p:nvPr/>
        </p:nvPicPr>
        <p:blipFill>
          <a:blip r:embed="rId5"/>
          <a:stretch/>
        </p:blipFill>
        <p:spPr>
          <a:xfrm>
            <a:off x="3984840" y="559440"/>
            <a:ext cx="637920" cy="816120"/>
          </a:xfrm>
          <a:prstGeom prst="rect">
            <a:avLst/>
          </a:prstGeom>
          <a:ln w="0">
            <a:noFill/>
          </a:ln>
        </p:spPr>
      </p:pic>
      <p:pic>
        <p:nvPicPr>
          <p:cNvPr id="135" name="Picture 13" descr=""/>
          <p:cNvPicPr/>
          <p:nvPr/>
        </p:nvPicPr>
        <p:blipFill>
          <a:blip r:embed="rId6"/>
          <a:srcRect l="0" t="13867" r="0" b="13867"/>
          <a:stretch/>
        </p:blipFill>
        <p:spPr>
          <a:xfrm>
            <a:off x="7747200" y="2167200"/>
            <a:ext cx="10345320" cy="7475040"/>
          </a:xfrm>
          <a:prstGeom prst="rect">
            <a:avLst/>
          </a:prstGeom>
          <a:ln w="0">
            <a:noFill/>
          </a:ln>
        </p:spPr>
      </p:pic>
      <p:sp>
        <p:nvSpPr>
          <p:cNvPr id="136" name="TextBox 14"/>
          <p:cNvSpPr/>
          <p:nvPr/>
        </p:nvSpPr>
        <p:spPr>
          <a:xfrm>
            <a:off x="3183480" y="7788600"/>
            <a:ext cx="487332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0" lang="en-US" sz="2500" spc="-1" strike="noStrike">
                <a:solidFill>
                  <a:srgbClr val="f66e1a"/>
                </a:solidFill>
                <a:latin typeface="Open Sans Bold"/>
              </a:rPr>
              <a:t>ESP8266 Wi-Fi</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LibreOffice/7.3.4.2$Windows_X86_64 LibreOffice_project/728fec16bd5f605073805c3c9e7c4212a0120dc5</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DAFOYyKtGs4</dc:identifier>
  <dc:language>en-US</dc:language>
  <cp:lastModifiedBy/>
  <dcterms:modified xsi:type="dcterms:W3CDTF">2023-02-14T22:38:56Z</dcterms:modified>
  <cp:revision>2</cp:revision>
  <dc:subject/>
  <dc:title>Your paragraph text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